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302" r:id="rId3"/>
    <p:sldId id="279" r:id="rId4"/>
    <p:sldId id="339" r:id="rId5"/>
    <p:sldId id="340" r:id="rId6"/>
    <p:sldId id="341" r:id="rId7"/>
    <p:sldId id="342" r:id="rId8"/>
    <p:sldId id="343" r:id="rId9"/>
    <p:sldId id="286" r:id="rId10"/>
    <p:sldId id="293" r:id="rId11"/>
    <p:sldId id="278" r:id="rId12"/>
    <p:sldId id="292" r:id="rId13"/>
    <p:sldId id="329" r:id="rId14"/>
    <p:sldId id="330" r:id="rId15"/>
    <p:sldId id="299" r:id="rId16"/>
    <p:sldId id="331" r:id="rId17"/>
    <p:sldId id="289" r:id="rId18"/>
    <p:sldId id="296" r:id="rId19"/>
    <p:sldId id="297" r:id="rId20"/>
    <p:sldId id="298" r:id="rId21"/>
    <p:sldId id="295" r:id="rId22"/>
    <p:sldId id="287" r:id="rId23"/>
    <p:sldId id="268" r:id="rId24"/>
    <p:sldId id="300" r:id="rId25"/>
    <p:sldId id="301" r:id="rId26"/>
    <p:sldId id="267" r:id="rId27"/>
    <p:sldId id="281" r:id="rId28"/>
    <p:sldId id="272" r:id="rId29"/>
    <p:sldId id="328" r:id="rId30"/>
    <p:sldId id="306" r:id="rId31"/>
    <p:sldId id="316" r:id="rId32"/>
    <p:sldId id="273" r:id="rId33"/>
    <p:sldId id="307" r:id="rId34"/>
    <p:sldId id="317" r:id="rId35"/>
    <p:sldId id="324" r:id="rId36"/>
    <p:sldId id="325" r:id="rId37"/>
    <p:sldId id="323" r:id="rId38"/>
    <p:sldId id="326" r:id="rId39"/>
    <p:sldId id="327" r:id="rId40"/>
    <p:sldId id="320" r:id="rId41"/>
    <p:sldId id="308" r:id="rId42"/>
    <p:sldId id="322" r:id="rId43"/>
    <p:sldId id="333" r:id="rId44"/>
    <p:sldId id="334" r:id="rId45"/>
    <p:sldId id="335" r:id="rId46"/>
    <p:sldId id="336" r:id="rId47"/>
    <p:sldId id="332" r:id="rId48"/>
    <p:sldId id="337" r:id="rId49"/>
    <p:sldId id="338" r:id="rId50"/>
  </p:sldIdLst>
  <p:sldSz cx="9144000" cy="6858000" type="screen4x3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88DA"/>
    <a:srgbClr val="CD24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23" autoAdjust="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BFEAA-5427-1D4A-A9F6-53E7800DCEDE}" type="datetimeFigureOut">
              <a:rPr lang="nl-NL" smtClean="0"/>
              <a:pPr/>
              <a:t>3-9-2014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75BC8-9B54-074D-AB05-EEC369B5EB13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3230414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tags/default.asp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tags/default.asp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tags/default.asp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tags/default.asp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tags/default.asp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http://</a:t>
            </a:r>
            <a:r>
              <a:rPr lang="nl-NL" dirty="0" err="1" smtClean="0"/>
              <a:t>whois.wildlife.la</a:t>
            </a:r>
            <a:r>
              <a:rPr lang="nl-NL" dirty="0" smtClean="0"/>
              <a:t>/ coole site</a:t>
            </a:r>
            <a:r>
              <a:rPr lang="nl-NL" baseline="0" dirty="0" smtClean="0"/>
              <a:t> met parallax </a:t>
            </a:r>
            <a:r>
              <a:rPr lang="nl-NL" baseline="0" dirty="0" err="1" smtClean="0"/>
              <a:t>scrolliing</a:t>
            </a:r>
            <a:r>
              <a:rPr lang="nl-NL" baseline="0" dirty="0" smtClean="0"/>
              <a:t>.</a:t>
            </a:r>
            <a:endParaRPr lang="nl-NL" dirty="0" smtClean="0"/>
          </a:p>
          <a:p>
            <a:r>
              <a:rPr lang="nl-NL" dirty="0" smtClean="0"/>
              <a:t>Laat een coole site zien.</a:t>
            </a:r>
          </a:p>
          <a:p>
            <a:r>
              <a:rPr lang="nl-NL" dirty="0" smtClean="0"/>
              <a:t>Gemaakt in HTML/CSS/JS</a:t>
            </a:r>
          </a:p>
          <a:p>
            <a:r>
              <a:rPr lang="nl-NL" dirty="0" smtClean="0"/>
              <a:t>Doe dingen aan en uit.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75BC8-9B54-074D-AB05-EEC369B5EB13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3554293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latin typeface="Verdana" charset="0"/>
                <a:ea typeface="ＭＳ Ｐゴシック" charset="0"/>
                <a:cs typeface="ＭＳ Ｐゴシック" charset="0"/>
              </a:rPr>
              <a:t>Lijst</a:t>
            </a:r>
            <a:r>
              <a:rPr lang="en-US" sz="1200" dirty="0" smtClean="0">
                <a:latin typeface="Verdana" charset="0"/>
                <a:ea typeface="ＭＳ Ｐゴシック" charset="0"/>
                <a:cs typeface="ＭＳ Ｐゴシック" charset="0"/>
              </a:rPr>
              <a:t> van </a:t>
            </a:r>
            <a:r>
              <a:rPr lang="en-US" sz="1200" dirty="0" err="1" smtClean="0">
                <a:latin typeface="Verdana" charset="0"/>
                <a:ea typeface="ＭＳ Ｐゴシック" charset="0"/>
                <a:cs typeface="ＭＳ Ｐゴシック" charset="0"/>
              </a:rPr>
              <a:t>te</a:t>
            </a:r>
            <a:r>
              <a:rPr lang="en-US" sz="1200" dirty="0" smtClean="0">
                <a:latin typeface="Verdana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dirty="0" err="1" smtClean="0">
                <a:latin typeface="Verdana" charset="0"/>
                <a:ea typeface="ＭＳ Ｐゴシック" charset="0"/>
                <a:cs typeface="ＭＳ Ｐゴシック" charset="0"/>
              </a:rPr>
              <a:t>gebruiken</a:t>
            </a:r>
            <a:r>
              <a:rPr lang="en-US" sz="1200" dirty="0" smtClean="0">
                <a:latin typeface="Verdana" charset="0"/>
                <a:ea typeface="ＭＳ Ｐゴシック" charset="0"/>
                <a:cs typeface="ＭＳ Ｐゴシック" charset="0"/>
              </a:rPr>
              <a:t> TAGS </a:t>
            </a:r>
            <a:r>
              <a:rPr lang="en-US" sz="1200" u="sng" dirty="0" smtClean="0">
                <a:solidFill>
                  <a:srgbClr val="0000FF"/>
                </a:solidFill>
                <a:latin typeface="Verdana" charset="0"/>
                <a:ea typeface="ＭＳ Ｐゴシック" charset="0"/>
                <a:cs typeface="ＭＳ Ｐゴシック" charset="0"/>
                <a:hlinkClick r:id="rId3"/>
              </a:rPr>
              <a:t>http://www.w3schools.com/tags/default.asp</a:t>
            </a:r>
            <a:endParaRPr lang="en-US" sz="1200" dirty="0" smtClean="0">
              <a:latin typeface="Verdana" charset="0"/>
              <a:ea typeface="ＭＳ Ｐゴシック" charset="0"/>
              <a:cs typeface="ＭＳ Ｐゴシック" charset="0"/>
            </a:endParaRP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75BC8-9B54-074D-AB05-EEC369B5EB13}" type="slidenum">
              <a:rPr lang="nl-NL" smtClean="0"/>
              <a:pPr/>
              <a:t>28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3584443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latin typeface="Verdana" charset="0"/>
                <a:ea typeface="ＭＳ Ｐゴシック" charset="0"/>
                <a:cs typeface="ＭＳ Ｐゴシック" charset="0"/>
              </a:rPr>
              <a:t>Lijst</a:t>
            </a:r>
            <a:r>
              <a:rPr lang="en-US" sz="1200" dirty="0" smtClean="0">
                <a:latin typeface="Verdana" charset="0"/>
                <a:ea typeface="ＭＳ Ｐゴシック" charset="0"/>
                <a:cs typeface="ＭＳ Ｐゴシック" charset="0"/>
              </a:rPr>
              <a:t> van </a:t>
            </a:r>
            <a:r>
              <a:rPr lang="en-US" sz="1200" dirty="0" err="1" smtClean="0">
                <a:latin typeface="Verdana" charset="0"/>
                <a:ea typeface="ＭＳ Ｐゴシック" charset="0"/>
                <a:cs typeface="ＭＳ Ｐゴシック" charset="0"/>
              </a:rPr>
              <a:t>te</a:t>
            </a:r>
            <a:r>
              <a:rPr lang="en-US" sz="1200" dirty="0" smtClean="0">
                <a:latin typeface="Verdana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dirty="0" err="1" smtClean="0">
                <a:latin typeface="Verdana" charset="0"/>
                <a:ea typeface="ＭＳ Ｐゴシック" charset="0"/>
                <a:cs typeface="ＭＳ Ｐゴシック" charset="0"/>
              </a:rPr>
              <a:t>gebruiken</a:t>
            </a:r>
            <a:r>
              <a:rPr lang="en-US" sz="1200" dirty="0" smtClean="0">
                <a:latin typeface="Verdana" charset="0"/>
                <a:ea typeface="ＭＳ Ｐゴシック" charset="0"/>
                <a:cs typeface="ＭＳ Ｐゴシック" charset="0"/>
              </a:rPr>
              <a:t> TAGS </a:t>
            </a:r>
            <a:r>
              <a:rPr lang="en-US" sz="1200" u="sng" dirty="0" smtClean="0">
                <a:solidFill>
                  <a:srgbClr val="0000FF"/>
                </a:solidFill>
                <a:latin typeface="Verdana" charset="0"/>
                <a:ea typeface="ＭＳ Ｐゴシック" charset="0"/>
                <a:cs typeface="ＭＳ Ｐゴシック" charset="0"/>
                <a:hlinkClick r:id="rId3"/>
              </a:rPr>
              <a:t>http://www.w3schools.com/tags/default.asp</a:t>
            </a:r>
            <a:endParaRPr lang="en-US" sz="1200" dirty="0" smtClean="0">
              <a:latin typeface="Verdana" charset="0"/>
              <a:ea typeface="ＭＳ Ｐゴシック" charset="0"/>
              <a:cs typeface="ＭＳ Ｐゴシック" charset="0"/>
            </a:endParaRP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75BC8-9B54-074D-AB05-EEC369B5EB13}" type="slidenum">
              <a:rPr lang="nl-NL" smtClean="0"/>
              <a:pPr/>
              <a:t>31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3584443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latin typeface="Verdana" charset="0"/>
                <a:ea typeface="ＭＳ Ｐゴシック" charset="0"/>
                <a:cs typeface="ＭＳ Ｐゴシック" charset="0"/>
              </a:rPr>
              <a:t>Lijst</a:t>
            </a:r>
            <a:r>
              <a:rPr lang="en-US" sz="1200" dirty="0" smtClean="0">
                <a:latin typeface="Verdana" charset="0"/>
                <a:ea typeface="ＭＳ Ｐゴシック" charset="0"/>
                <a:cs typeface="ＭＳ Ｐゴシック" charset="0"/>
              </a:rPr>
              <a:t> van </a:t>
            </a:r>
            <a:r>
              <a:rPr lang="en-US" sz="1200" dirty="0" err="1" smtClean="0">
                <a:latin typeface="Verdana" charset="0"/>
                <a:ea typeface="ＭＳ Ｐゴシック" charset="0"/>
                <a:cs typeface="ＭＳ Ｐゴシック" charset="0"/>
              </a:rPr>
              <a:t>te</a:t>
            </a:r>
            <a:r>
              <a:rPr lang="en-US" sz="1200" dirty="0" smtClean="0">
                <a:latin typeface="Verdana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dirty="0" err="1" smtClean="0">
                <a:latin typeface="Verdana" charset="0"/>
                <a:ea typeface="ＭＳ Ｐゴシック" charset="0"/>
                <a:cs typeface="ＭＳ Ｐゴシック" charset="0"/>
              </a:rPr>
              <a:t>gebruiken</a:t>
            </a:r>
            <a:r>
              <a:rPr lang="en-US" sz="1200" dirty="0" smtClean="0">
                <a:latin typeface="Verdana" charset="0"/>
                <a:ea typeface="ＭＳ Ｐゴシック" charset="0"/>
                <a:cs typeface="ＭＳ Ｐゴシック" charset="0"/>
              </a:rPr>
              <a:t> TAGS </a:t>
            </a:r>
            <a:r>
              <a:rPr lang="en-US" sz="1200" u="sng" dirty="0" smtClean="0">
                <a:solidFill>
                  <a:srgbClr val="0000FF"/>
                </a:solidFill>
                <a:latin typeface="Verdana" charset="0"/>
                <a:ea typeface="ＭＳ Ｐゴシック" charset="0"/>
                <a:cs typeface="ＭＳ Ｐゴシック" charset="0"/>
                <a:hlinkClick r:id="rId3"/>
              </a:rPr>
              <a:t>http://www.w3schools.com/tags/default.asp</a:t>
            </a:r>
            <a:endParaRPr lang="en-US" sz="1200" dirty="0" smtClean="0">
              <a:latin typeface="Verdana" charset="0"/>
              <a:ea typeface="ＭＳ Ｐゴシック" charset="0"/>
              <a:cs typeface="ＭＳ Ｐゴシック" charset="0"/>
            </a:endParaRP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75BC8-9B54-074D-AB05-EEC369B5EB13}" type="slidenum">
              <a:rPr lang="nl-NL" smtClean="0"/>
              <a:pPr/>
              <a:t>34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3584443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latin typeface="Verdana" charset="0"/>
                <a:ea typeface="ＭＳ Ｐゴシック" charset="0"/>
                <a:cs typeface="ＭＳ Ｐゴシック" charset="0"/>
              </a:rPr>
              <a:t>Lijst</a:t>
            </a:r>
            <a:r>
              <a:rPr lang="en-US" sz="1200" dirty="0" smtClean="0">
                <a:latin typeface="Verdana" charset="0"/>
                <a:ea typeface="ＭＳ Ｐゴシック" charset="0"/>
                <a:cs typeface="ＭＳ Ｐゴシック" charset="0"/>
              </a:rPr>
              <a:t> van </a:t>
            </a:r>
            <a:r>
              <a:rPr lang="en-US" sz="1200" dirty="0" err="1" smtClean="0">
                <a:latin typeface="Verdana" charset="0"/>
                <a:ea typeface="ＭＳ Ｐゴシック" charset="0"/>
                <a:cs typeface="ＭＳ Ｐゴシック" charset="0"/>
              </a:rPr>
              <a:t>te</a:t>
            </a:r>
            <a:r>
              <a:rPr lang="en-US" sz="1200" dirty="0" smtClean="0">
                <a:latin typeface="Verdana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dirty="0" err="1" smtClean="0">
                <a:latin typeface="Verdana" charset="0"/>
                <a:ea typeface="ＭＳ Ｐゴシック" charset="0"/>
                <a:cs typeface="ＭＳ Ｐゴシック" charset="0"/>
              </a:rPr>
              <a:t>gebruiken</a:t>
            </a:r>
            <a:r>
              <a:rPr lang="en-US" sz="1200" dirty="0" smtClean="0">
                <a:latin typeface="Verdana" charset="0"/>
                <a:ea typeface="ＭＳ Ｐゴシック" charset="0"/>
                <a:cs typeface="ＭＳ Ｐゴシック" charset="0"/>
              </a:rPr>
              <a:t> TAGS </a:t>
            </a:r>
            <a:r>
              <a:rPr lang="en-US" sz="1200" u="sng" dirty="0" smtClean="0">
                <a:solidFill>
                  <a:srgbClr val="0000FF"/>
                </a:solidFill>
                <a:latin typeface="Verdana" charset="0"/>
                <a:ea typeface="ＭＳ Ｐゴシック" charset="0"/>
                <a:cs typeface="ＭＳ Ｐゴシック" charset="0"/>
                <a:hlinkClick r:id="rId3"/>
              </a:rPr>
              <a:t>http://www.w3schools.com/tags/default.asp</a:t>
            </a:r>
            <a:endParaRPr lang="en-US" sz="1200" dirty="0" smtClean="0">
              <a:latin typeface="Verdana" charset="0"/>
              <a:ea typeface="ＭＳ Ｐゴシック" charset="0"/>
              <a:cs typeface="ＭＳ Ｐゴシック" charset="0"/>
            </a:endParaRP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75BC8-9B54-074D-AB05-EEC369B5EB13}" type="slidenum">
              <a:rPr lang="nl-NL" smtClean="0"/>
              <a:pPr/>
              <a:t>39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3584443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latin typeface="Verdana" charset="0"/>
                <a:ea typeface="ＭＳ Ｐゴシック" charset="0"/>
                <a:cs typeface="ＭＳ Ｐゴシック" charset="0"/>
              </a:rPr>
              <a:t>Lijst</a:t>
            </a:r>
            <a:r>
              <a:rPr lang="en-US" sz="1200" dirty="0" smtClean="0">
                <a:latin typeface="Verdana" charset="0"/>
                <a:ea typeface="ＭＳ Ｐゴシック" charset="0"/>
                <a:cs typeface="ＭＳ Ｐゴシック" charset="0"/>
              </a:rPr>
              <a:t> van </a:t>
            </a:r>
            <a:r>
              <a:rPr lang="en-US" sz="1200" dirty="0" err="1" smtClean="0">
                <a:latin typeface="Verdana" charset="0"/>
                <a:ea typeface="ＭＳ Ｐゴシック" charset="0"/>
                <a:cs typeface="ＭＳ Ｐゴシック" charset="0"/>
              </a:rPr>
              <a:t>te</a:t>
            </a:r>
            <a:r>
              <a:rPr lang="en-US" sz="1200" dirty="0" smtClean="0">
                <a:latin typeface="Verdana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dirty="0" err="1" smtClean="0">
                <a:latin typeface="Verdana" charset="0"/>
                <a:ea typeface="ＭＳ Ｐゴシック" charset="0"/>
                <a:cs typeface="ＭＳ Ｐゴシック" charset="0"/>
              </a:rPr>
              <a:t>gebruiken</a:t>
            </a:r>
            <a:r>
              <a:rPr lang="en-US" sz="1200" dirty="0" smtClean="0">
                <a:latin typeface="Verdana" charset="0"/>
                <a:ea typeface="ＭＳ Ｐゴシック" charset="0"/>
                <a:cs typeface="ＭＳ Ｐゴシック" charset="0"/>
              </a:rPr>
              <a:t> TAGS </a:t>
            </a:r>
            <a:r>
              <a:rPr lang="en-US" sz="1200" u="sng" dirty="0" smtClean="0">
                <a:solidFill>
                  <a:srgbClr val="0000FF"/>
                </a:solidFill>
                <a:latin typeface="Verdana" charset="0"/>
                <a:ea typeface="ＭＳ Ｐゴシック" charset="0"/>
                <a:cs typeface="ＭＳ Ｐゴシック" charset="0"/>
                <a:hlinkClick r:id="rId3"/>
              </a:rPr>
              <a:t>http://www.w3schools.com/tags/default.asp</a:t>
            </a:r>
            <a:endParaRPr lang="en-US" sz="1200" dirty="0" smtClean="0">
              <a:latin typeface="Verdana" charset="0"/>
              <a:ea typeface="ＭＳ Ｐゴシック" charset="0"/>
              <a:cs typeface="ＭＳ Ｐゴシック" charset="0"/>
            </a:endParaRP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75BC8-9B54-074D-AB05-EEC369B5EB13}" type="slidenum">
              <a:rPr lang="nl-NL" smtClean="0"/>
              <a:pPr/>
              <a:t>42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3584443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75BC8-9B54-074D-AB05-EEC369B5EB13}" type="slidenum">
              <a:rPr lang="nl-NL" smtClean="0"/>
              <a:pPr/>
              <a:t>46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4221081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Document</a:t>
            </a:r>
            <a:r>
              <a:rPr lang="nl-NL" baseline="0" dirty="0" smtClean="0"/>
              <a:t> object model (boomstructuur)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75BC8-9B54-074D-AB05-EEC369B5EB13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170127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Document</a:t>
            </a:r>
            <a:r>
              <a:rPr lang="nl-NL" baseline="0" dirty="0" smtClean="0"/>
              <a:t> object model (boomstructuur)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75BC8-9B54-074D-AB05-EEC369B5EB13}" type="slidenum">
              <a:rPr lang="nl-NL" smtClean="0"/>
              <a:pPr/>
              <a:t>16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170127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early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days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75BC8-9B54-074D-AB05-EEC369B5EB13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414039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http://</a:t>
            </a:r>
            <a:r>
              <a:rPr lang="nl-NL" dirty="0" err="1" smtClean="0"/>
              <a:t>responsive.is</a:t>
            </a:r>
            <a:r>
              <a:rPr lang="nl-NL" dirty="0" smtClean="0"/>
              <a:t>/</a:t>
            </a:r>
            <a:r>
              <a:rPr lang="nl-NL" dirty="0" err="1" smtClean="0"/>
              <a:t>Starbucks.com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75BC8-9B54-074D-AB05-EEC369B5EB13}" type="slidenum">
              <a:rPr lang="nl-NL" smtClean="0"/>
              <a:pPr/>
              <a:t>21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2566614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Mobile browser?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75BC8-9B54-074D-AB05-EEC369B5EB13}" type="slidenum">
              <a:rPr lang="nl-NL" smtClean="0"/>
              <a:pPr/>
              <a:t>22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2316572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7650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nl-NL" dirty="0" smtClean="0">
                <a:latin typeface="Arial" charset="0"/>
                <a:ea typeface="ＭＳ Ｐゴシック" charset="0"/>
                <a:cs typeface="ＭＳ Ｐゴシック" charset="0"/>
              </a:rPr>
              <a:t>Hoe werkt nu een browser?</a:t>
            </a:r>
            <a:endParaRPr lang="nl-NL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51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1A2428E-2FEA-774F-9132-AC642C94386E}" type="slidenum">
              <a:rPr lang="en-US" sz="1200" b="0"/>
              <a:pPr/>
              <a:t>23</a:t>
            </a:fld>
            <a:endParaRPr lang="en-US" sz="1200" b="0"/>
          </a:p>
        </p:txBody>
      </p:sp>
    </p:spTree>
    <p:extLst>
      <p:ext uri="{BB962C8B-B14F-4D97-AF65-F5344CB8AC3E}">
        <p14:creationId xmlns="" xmlns:p14="http://schemas.microsoft.com/office/powerpoint/2010/main" val="1848816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http://</a:t>
            </a:r>
            <a:r>
              <a:rPr lang="nl-NL" dirty="0" err="1" smtClean="0"/>
              <a:t>www.evolutionoftheweb.com</a:t>
            </a:r>
            <a:r>
              <a:rPr lang="nl-NL" dirty="0" smtClean="0"/>
              <a:t>/</a:t>
            </a:r>
          </a:p>
          <a:p>
            <a:r>
              <a:rPr lang="nl-NL" dirty="0" smtClean="0"/>
              <a:t>Great </a:t>
            </a:r>
            <a:r>
              <a:rPr lang="nl-NL" dirty="0" err="1" smtClean="0"/>
              <a:t>visualization</a:t>
            </a:r>
            <a:endParaRPr lang="nl-NL" dirty="0" smtClean="0"/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Verdana" charset="0"/>
                <a:ea typeface="ＭＳ Ｐゴシック" charset="0"/>
                <a:cs typeface="ＭＳ Ｐゴシック" charset="0"/>
              </a:rPr>
              <a:t>(1969) ARPANET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Verdana" charset="0"/>
                <a:ea typeface="ＭＳ Ｐゴシック" charset="0"/>
                <a:cs typeface="ＭＳ Ｐゴシック" charset="0"/>
              </a:rPr>
              <a:t>(1982) </a:t>
            </a:r>
            <a:r>
              <a:rPr lang="en-US" dirty="0" err="1" smtClean="0">
                <a:latin typeface="Verdana" charset="0"/>
                <a:ea typeface="ＭＳ Ｐゴシック" charset="0"/>
                <a:cs typeface="ＭＳ Ｐゴシック" charset="0"/>
              </a:rPr>
              <a:t>Opkomst</a:t>
            </a:r>
            <a:r>
              <a:rPr lang="en-US" dirty="0" smtClean="0">
                <a:latin typeface="Verdana" charset="0"/>
                <a:ea typeface="ＭＳ Ｐゴシック" charset="0"/>
                <a:cs typeface="ＭＳ Ｐゴシック" charset="0"/>
              </a:rPr>
              <a:t> TCP / IP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Verdana" charset="0"/>
                <a:ea typeface="ＭＳ Ｐゴシック" charset="0"/>
                <a:cs typeface="ＭＳ Ｐゴシック" charset="0"/>
              </a:rPr>
              <a:t>(early 1990) </a:t>
            </a:r>
            <a:r>
              <a:rPr lang="en-US" dirty="0" err="1" smtClean="0">
                <a:latin typeface="Verdana" charset="0"/>
                <a:ea typeface="ＭＳ Ｐゴシック" charset="0"/>
                <a:cs typeface="ＭＳ Ｐゴシック" charset="0"/>
              </a:rPr>
              <a:t>Opkomst</a:t>
            </a:r>
            <a:r>
              <a:rPr lang="en-US" dirty="0" smtClean="0">
                <a:latin typeface="Verdana" charset="0"/>
                <a:ea typeface="ＭＳ Ｐゴシック" charset="0"/>
                <a:cs typeface="ＭＳ Ｐゴシック" charset="0"/>
              </a:rPr>
              <a:t> HTML en WWW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Verdana" charset="0"/>
                <a:ea typeface="ＭＳ Ｐゴシック" charset="0"/>
                <a:cs typeface="ＭＳ Ｐゴシック" charset="0"/>
              </a:rPr>
              <a:t>(1993) Mosaic -&gt; </a:t>
            </a:r>
            <a:r>
              <a:rPr lang="en-US" dirty="0" err="1" smtClean="0">
                <a:latin typeface="Verdana" charset="0"/>
                <a:ea typeface="ＭＳ Ｐゴシック" charset="0"/>
                <a:cs typeface="ＭＳ Ｐゴシック" charset="0"/>
              </a:rPr>
              <a:t>eerste</a:t>
            </a:r>
            <a:r>
              <a:rPr lang="en-US" dirty="0" smtClean="0">
                <a:latin typeface="Verdana" charset="0"/>
                <a:ea typeface="ＭＳ Ｐゴシック" charset="0"/>
                <a:cs typeface="ＭＳ Ｐゴシック" charset="0"/>
              </a:rPr>
              <a:t> browser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Verdana" charset="0"/>
                <a:ea typeface="ＭＳ Ｐゴシック" charset="0"/>
                <a:cs typeface="ＭＳ Ｐゴシック" charset="0"/>
              </a:rPr>
              <a:t>Browser Wars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Verdana" charset="0"/>
                <a:ea typeface="ＭＳ Ｐゴシック" charset="0"/>
                <a:cs typeface="ＭＳ Ｐゴシック" charset="0"/>
              </a:rPr>
              <a:t>Web standards (</a:t>
            </a:r>
            <a:r>
              <a:rPr lang="en-US" dirty="0" err="1" smtClean="0">
                <a:latin typeface="Verdana" charset="0"/>
                <a:ea typeface="ＭＳ Ｐゴシック" charset="0"/>
                <a:cs typeface="ＭＳ Ｐゴシック" charset="0"/>
              </a:rPr>
              <a:t>WaSP</a:t>
            </a:r>
            <a:r>
              <a:rPr lang="en-US" dirty="0" smtClean="0">
                <a:latin typeface="Verdana" charset="0"/>
                <a:ea typeface="ＭＳ Ｐゴシック" charset="0"/>
                <a:cs typeface="ＭＳ Ｐゴシック" charset="0"/>
              </a:rPr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Verdana" charset="0"/>
                <a:ea typeface="ＭＳ Ｐゴシック" charset="0"/>
                <a:cs typeface="ＭＳ Ｐゴシック" charset="0"/>
              </a:rPr>
              <a:t>1994 </a:t>
            </a:r>
            <a:r>
              <a:rPr lang="en-US" dirty="0" err="1" smtClean="0">
                <a:latin typeface="Verdana" charset="0"/>
                <a:ea typeface="ＭＳ Ｐゴシック" charset="0"/>
                <a:cs typeface="ＭＳ Ｐゴシック" charset="0"/>
              </a:rPr>
              <a:t>opkomst</a:t>
            </a:r>
            <a:r>
              <a:rPr lang="en-US" dirty="0" smtClean="0">
                <a:latin typeface="Verdana" charset="0"/>
                <a:ea typeface="ＭＳ Ｐゴシック" charset="0"/>
                <a:cs typeface="ＭＳ Ｐゴシック" charset="0"/>
              </a:rPr>
              <a:t> W3C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Verdana" charset="0"/>
                <a:ea typeface="ＭＳ Ｐゴシック" charset="0"/>
                <a:cs typeface="ＭＳ Ｐゴシック" charset="0"/>
              </a:rPr>
              <a:t>1999 HTML 4.01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Verdana" charset="0"/>
                <a:ea typeface="ＭＳ Ｐゴシック" charset="0"/>
                <a:cs typeface="ＭＳ Ｐゴシック" charset="0"/>
              </a:rPr>
              <a:t>XHTML 1.0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Verdana" charset="0"/>
                <a:ea typeface="ＭＳ Ｐゴシック" charset="0"/>
                <a:cs typeface="ＭＳ Ｐゴシック" charset="0"/>
              </a:rPr>
              <a:t>XHTML 2.0?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Verdana" charset="0"/>
                <a:ea typeface="ＭＳ Ｐゴシック" charset="0"/>
                <a:cs typeface="ＭＳ Ｐゴシック" charset="0"/>
              </a:rPr>
              <a:t>2004 HTML 5 (was Web Apps 1.0)</a:t>
            </a:r>
          </a:p>
          <a:p>
            <a:pPr eaLnBrk="1" hangingPunct="1">
              <a:lnSpc>
                <a:spcPct val="90000"/>
              </a:lnSpc>
            </a:pPr>
            <a:endParaRPr lang="en-US" dirty="0" smtClean="0">
              <a:latin typeface="Verdan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nl-NL" dirty="0" smtClean="0">
              <a:latin typeface="Verdana" charset="0"/>
              <a:ea typeface="ＭＳ Ｐゴシック" charset="0"/>
              <a:cs typeface="ＭＳ Ｐゴシック" charset="0"/>
            </a:endParaRP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75BC8-9B54-074D-AB05-EEC369B5EB13}" type="slidenum">
              <a:rPr lang="nl-NL" smtClean="0"/>
              <a:pPr/>
              <a:t>25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2376973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nl-NL" sz="1200" dirty="0" smtClean="0">
                <a:latin typeface="Verdana" charset="0"/>
                <a:ea typeface="ＭＳ Ｐゴシック" charset="0"/>
                <a:cs typeface="ＭＳ Ｐゴシック" charset="0"/>
              </a:rPr>
              <a:t>http://</a:t>
            </a:r>
            <a:r>
              <a:rPr lang="nl-NL" sz="1200" dirty="0" err="1" smtClean="0">
                <a:latin typeface="Verdana" charset="0"/>
                <a:ea typeface="ＭＳ Ｐゴシック" charset="0"/>
                <a:cs typeface="ＭＳ Ｐゴシック" charset="0"/>
              </a:rPr>
              <a:t>cdn.arstechnica.net</a:t>
            </a:r>
            <a:r>
              <a:rPr lang="nl-NL" sz="1200" dirty="0" smtClean="0">
                <a:latin typeface="Verdana" charset="0"/>
                <a:ea typeface="ＭＳ Ｐゴシック" charset="0"/>
                <a:cs typeface="ＭＳ Ｐゴシック" charset="0"/>
              </a:rPr>
              <a:t>/</a:t>
            </a:r>
            <a:r>
              <a:rPr lang="nl-NL" sz="1200" dirty="0" err="1" smtClean="0">
                <a:latin typeface="Verdana" charset="0"/>
                <a:ea typeface="ＭＳ Ｐゴシック" charset="0"/>
                <a:cs typeface="ＭＳ Ｐゴシック" charset="0"/>
              </a:rPr>
              <a:t>wp</a:t>
            </a:r>
            <a:r>
              <a:rPr lang="nl-NL" sz="1200" dirty="0" smtClean="0">
                <a:latin typeface="Verdana" charset="0"/>
                <a:ea typeface="ＭＳ Ｐゴシック" charset="0"/>
                <a:cs typeface="ＭＳ Ｐゴシック" charset="0"/>
              </a:rPr>
              <a:t>-content/</a:t>
            </a:r>
            <a:r>
              <a:rPr lang="nl-NL" sz="1200" dirty="0" err="1" smtClean="0">
                <a:latin typeface="Verdana" charset="0"/>
                <a:ea typeface="ＭＳ Ｐゴシック" charset="0"/>
                <a:cs typeface="ＭＳ Ｐゴシック" charset="0"/>
              </a:rPr>
              <a:t>uploads</a:t>
            </a:r>
            <a:r>
              <a:rPr lang="nl-NL" sz="1200" dirty="0" smtClean="0">
                <a:latin typeface="Verdana" charset="0"/>
                <a:ea typeface="ＭＳ Ｐゴシック" charset="0"/>
                <a:cs typeface="ＭＳ Ｐゴシック" charset="0"/>
              </a:rPr>
              <a:t>/2014/01/combined-2013-12.png</a:t>
            </a:r>
          </a:p>
          <a:p>
            <a:pPr eaLnBrk="1" hangingPunct="1">
              <a:buFont typeface="Arial" charset="0"/>
              <a:buNone/>
            </a:pPr>
            <a:endParaRPr lang="nl-NL" sz="1200" dirty="0" smtClean="0">
              <a:latin typeface="Verdan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endParaRPr lang="nl-NL" sz="1200" dirty="0" smtClean="0">
              <a:latin typeface="Verdan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endParaRPr lang="nl-NL" sz="1200" dirty="0" smtClean="0">
              <a:latin typeface="Verdan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endParaRPr lang="nl-NL" sz="1200" dirty="0" smtClean="0">
              <a:latin typeface="Verdan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endParaRPr lang="nl-NL" sz="1200" dirty="0" smtClean="0">
              <a:latin typeface="Verdan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endParaRPr lang="nl-NL" sz="1200" dirty="0" smtClean="0">
              <a:latin typeface="Verdan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endParaRPr lang="nl-NL" sz="1200" dirty="0" smtClean="0">
              <a:latin typeface="Verdan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endParaRPr lang="nl-NL" sz="1200" dirty="0" smtClean="0">
              <a:latin typeface="Verdan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endParaRPr lang="nl-NL" sz="1200" dirty="0" smtClean="0">
              <a:latin typeface="Verdan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endParaRPr lang="nl-NL" sz="1200" dirty="0" smtClean="0">
              <a:latin typeface="Verdan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endParaRPr lang="nl-NL" sz="1200" dirty="0" smtClean="0">
              <a:latin typeface="Verdan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r>
              <a:rPr lang="nl-NL" sz="1200" dirty="0" smtClean="0">
                <a:latin typeface="Verdana" charset="0"/>
                <a:ea typeface="ＭＳ Ｐゴシック" charset="0"/>
                <a:cs typeface="ＭＳ Ｐゴシック" charset="0"/>
              </a:rPr>
              <a:t>Bron: http://</a:t>
            </a:r>
            <a:r>
              <a:rPr lang="nl-NL" sz="1200" dirty="0" err="1" smtClean="0">
                <a:latin typeface="Verdana" charset="0"/>
                <a:ea typeface="ＭＳ Ｐゴシック" charset="0"/>
                <a:cs typeface="ＭＳ Ｐゴシック" charset="0"/>
              </a:rPr>
              <a:t>en.wikipedia.org</a:t>
            </a:r>
            <a:r>
              <a:rPr lang="nl-NL" sz="1200" dirty="0" smtClean="0">
                <a:latin typeface="Verdana" charset="0"/>
                <a:ea typeface="ＭＳ Ｐゴシック" charset="0"/>
                <a:cs typeface="ＭＳ Ｐゴシック" charset="0"/>
              </a:rPr>
              <a:t>/</a:t>
            </a:r>
            <a:r>
              <a:rPr lang="nl-NL" sz="1200" dirty="0" err="1" smtClean="0">
                <a:latin typeface="Verdana" charset="0"/>
                <a:ea typeface="ＭＳ Ｐゴシック" charset="0"/>
                <a:cs typeface="ＭＳ Ｐゴシック" charset="0"/>
              </a:rPr>
              <a:t>wiki</a:t>
            </a:r>
            <a:r>
              <a:rPr lang="nl-NL" sz="1200" dirty="0" smtClean="0">
                <a:latin typeface="Verdana" charset="0"/>
                <a:ea typeface="ＭＳ Ｐゴシック" charset="0"/>
                <a:cs typeface="ＭＳ Ｐゴシック" charset="0"/>
              </a:rPr>
              <a:t>/</a:t>
            </a:r>
            <a:r>
              <a:rPr lang="nl-NL" sz="1200" dirty="0" err="1" smtClean="0">
                <a:latin typeface="Verdana" charset="0"/>
                <a:ea typeface="ＭＳ Ｐゴシック" charset="0"/>
                <a:cs typeface="ＭＳ Ｐゴシック" charset="0"/>
              </a:rPr>
              <a:t>Usage_share_of_web_browsers</a:t>
            </a:r>
            <a:endParaRPr lang="nl-NL" sz="1200" dirty="0" smtClean="0">
              <a:latin typeface="Verdana" charset="0"/>
              <a:ea typeface="ＭＳ Ｐゴシック" charset="0"/>
              <a:cs typeface="ＭＳ Ｐゴシック" charset="0"/>
            </a:endParaRP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75BC8-9B54-074D-AB05-EEC369B5EB13}" type="slidenum">
              <a:rPr lang="nl-NL" smtClean="0"/>
              <a:pPr/>
              <a:t>26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230749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Klik om de 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3BEE5-94E6-E445-95DA-CAD88A30EC74}" type="datetimeFigureOut">
              <a:rPr lang="nl-NL" smtClean="0"/>
              <a:pPr/>
              <a:t>3-9-2014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BD6EF-DFBF-244C-B9AC-84EA73E0F73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1609621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3BEE5-94E6-E445-95DA-CAD88A30EC74}" type="datetimeFigureOut">
              <a:rPr lang="nl-NL" smtClean="0"/>
              <a:pPr/>
              <a:t>3-9-2014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BD6EF-DFBF-244C-B9AC-84EA73E0F73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1295549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3BEE5-94E6-E445-95DA-CAD88A30EC74}" type="datetimeFigureOut">
              <a:rPr lang="nl-NL" smtClean="0"/>
              <a:pPr/>
              <a:t>3-9-2014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BD6EF-DFBF-244C-B9AC-84EA73E0F73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2596447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3BEE5-94E6-E445-95DA-CAD88A30EC74}" type="datetimeFigureOut">
              <a:rPr lang="nl-NL" smtClean="0"/>
              <a:pPr/>
              <a:t>3-9-2014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BD6EF-DFBF-244C-B9AC-84EA73E0F73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3529887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3BEE5-94E6-E445-95DA-CAD88A30EC74}" type="datetimeFigureOut">
              <a:rPr lang="nl-NL" smtClean="0"/>
              <a:pPr/>
              <a:t>3-9-2014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BD6EF-DFBF-244C-B9AC-84EA73E0F73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1504421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3BEE5-94E6-E445-95DA-CAD88A30EC74}" type="datetimeFigureOut">
              <a:rPr lang="nl-NL" smtClean="0"/>
              <a:pPr/>
              <a:t>3-9-2014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BD6EF-DFBF-244C-B9AC-84EA73E0F73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985573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3BEE5-94E6-E445-95DA-CAD88A30EC74}" type="datetimeFigureOut">
              <a:rPr lang="nl-NL" smtClean="0"/>
              <a:pPr/>
              <a:t>3-9-2014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BD6EF-DFBF-244C-B9AC-84EA73E0F73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3892708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3BEE5-94E6-E445-95DA-CAD88A30EC74}" type="datetimeFigureOut">
              <a:rPr lang="nl-NL" smtClean="0"/>
              <a:pPr/>
              <a:t>3-9-2014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BD6EF-DFBF-244C-B9AC-84EA73E0F73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47706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3BEE5-94E6-E445-95DA-CAD88A30EC74}" type="datetimeFigureOut">
              <a:rPr lang="nl-NL" smtClean="0"/>
              <a:pPr/>
              <a:t>3-9-2014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BD6EF-DFBF-244C-B9AC-84EA73E0F73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415016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3BEE5-94E6-E445-95DA-CAD88A30EC74}" type="datetimeFigureOut">
              <a:rPr lang="nl-NL" smtClean="0"/>
              <a:pPr/>
              <a:t>3-9-2014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BD6EF-DFBF-244C-B9AC-84EA73E0F73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278754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3BEE5-94E6-E445-95DA-CAD88A30EC74}" type="datetimeFigureOut">
              <a:rPr lang="nl-NL" smtClean="0"/>
              <a:pPr/>
              <a:t>3-9-2014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BD6EF-DFBF-244C-B9AC-84EA73E0F73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2828589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3BEE5-94E6-E445-95DA-CAD88A30EC74}" type="datetimeFigureOut">
              <a:rPr lang="nl-NL" smtClean="0"/>
              <a:pPr/>
              <a:t>3-9-2014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BD6EF-DFBF-244C-B9AC-84EA73E0F73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22387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TR/html4/loose.dtd" TargetMode="External"/><Relationship Id="rId2" Type="http://schemas.openxmlformats.org/officeDocument/2006/relationships/hyperlink" Target="http://www.w3.org/TR/html4/strict.dt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3.org/TR/xhtml1/DTD/xhtml1-transitional.dtd" TargetMode="External"/><Relationship Id="rId5" Type="http://schemas.openxmlformats.org/officeDocument/2006/relationships/hyperlink" Target="http://www.w3.org/TR/xhtml1/DTD/xhtml1-strict.dtd" TargetMode="External"/><Relationship Id="rId4" Type="http://schemas.openxmlformats.org/officeDocument/2006/relationships/hyperlink" Target="http://www.w3.org/TR/html4/frameset.dtd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2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 smtClean="0">
                <a:solidFill>
                  <a:srgbClr val="FFFFFF"/>
                </a:solidFill>
              </a:rPr>
              <a:t>Frontend</a:t>
            </a:r>
            <a:r>
              <a:rPr lang="nl-NL" dirty="0" smtClean="0">
                <a:solidFill>
                  <a:srgbClr val="FFFFFF"/>
                </a:solidFill>
              </a:rPr>
              <a:t> </a:t>
            </a:r>
            <a:r>
              <a:rPr lang="nl-NL" dirty="0" err="1" smtClean="0">
                <a:solidFill>
                  <a:srgbClr val="FFFFFF"/>
                </a:solidFill>
              </a:rPr>
              <a:t>development</a:t>
            </a:r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o</a:t>
            </a:r>
            <a:r>
              <a:rPr lang="nl-NL" dirty="0" smtClean="0"/>
              <a:t>ftewel IMP011</a:t>
            </a:r>
            <a:endParaRPr lang="nl-NL" dirty="0"/>
          </a:p>
        </p:txBody>
      </p:sp>
    </p:spTree>
    <p:extLst>
      <p:ext uri="{BB962C8B-B14F-4D97-AF65-F5344CB8AC3E}">
        <p14:creationId xmlns="" xmlns:p14="http://schemas.microsoft.com/office/powerpoint/2010/main" val="66835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7914" y="1153949"/>
            <a:ext cx="3641204" cy="4633432"/>
          </a:xfrm>
          <a:prstGeom prst="rect">
            <a:avLst/>
          </a:prstGeom>
        </p:spPr>
      </p:pic>
      <p:sp>
        <p:nvSpPr>
          <p:cNvPr id="6" name="Ovaal 5"/>
          <p:cNvSpPr/>
          <p:nvPr/>
        </p:nvSpPr>
        <p:spPr>
          <a:xfrm>
            <a:off x="6904629" y="314888"/>
            <a:ext cx="1311908" cy="1311908"/>
          </a:xfrm>
          <a:prstGeom prst="ellipse">
            <a:avLst/>
          </a:prstGeom>
          <a:solidFill>
            <a:srgbClr val="1C88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alinea</a:t>
            </a:r>
            <a:endParaRPr lang="nl-NL" dirty="0"/>
          </a:p>
        </p:txBody>
      </p:sp>
      <p:sp>
        <p:nvSpPr>
          <p:cNvPr id="8" name="Ovaal 7"/>
          <p:cNvSpPr/>
          <p:nvPr/>
        </p:nvSpPr>
        <p:spPr>
          <a:xfrm>
            <a:off x="932823" y="892183"/>
            <a:ext cx="1311908" cy="1311908"/>
          </a:xfrm>
          <a:prstGeom prst="ellipse">
            <a:avLst/>
          </a:prstGeom>
          <a:solidFill>
            <a:srgbClr val="1C88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kop</a:t>
            </a:r>
            <a:endParaRPr lang="nl-NL" dirty="0"/>
          </a:p>
        </p:txBody>
      </p:sp>
      <p:sp>
        <p:nvSpPr>
          <p:cNvPr id="9" name="Ovaal 8"/>
          <p:cNvSpPr/>
          <p:nvPr/>
        </p:nvSpPr>
        <p:spPr>
          <a:xfrm>
            <a:off x="6427313" y="5383338"/>
            <a:ext cx="1311908" cy="1311908"/>
          </a:xfrm>
          <a:prstGeom prst="ellipse">
            <a:avLst/>
          </a:prstGeom>
          <a:solidFill>
            <a:srgbClr val="1C88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Ver-wijzing</a:t>
            </a:r>
            <a:endParaRPr lang="nl-NL" dirty="0"/>
          </a:p>
        </p:txBody>
      </p:sp>
      <p:cxnSp>
        <p:nvCxnSpPr>
          <p:cNvPr id="11" name="Rechte verbindingslijn met pijl 10"/>
          <p:cNvCxnSpPr/>
          <p:nvPr/>
        </p:nvCxnSpPr>
        <p:spPr>
          <a:xfrm flipV="1">
            <a:off x="5850073" y="1261515"/>
            <a:ext cx="1154479" cy="5858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/>
          <p:cNvCxnSpPr/>
          <p:nvPr/>
        </p:nvCxnSpPr>
        <p:spPr>
          <a:xfrm>
            <a:off x="5415557" y="5383338"/>
            <a:ext cx="1091508" cy="4040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/>
          <p:cNvCxnSpPr>
            <a:endCxn id="8" idx="5"/>
          </p:cNvCxnSpPr>
          <p:nvPr/>
        </p:nvCxnSpPr>
        <p:spPr>
          <a:xfrm flipH="1" flipV="1">
            <a:off x="2052607" y="2011967"/>
            <a:ext cx="1652222" cy="10844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83036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1104900"/>
            <a:ext cx="6197600" cy="4635500"/>
          </a:xfrm>
          <a:prstGeom prst="rect">
            <a:avLst/>
          </a:prstGeom>
        </p:spPr>
      </p:pic>
      <p:sp>
        <p:nvSpPr>
          <p:cNvPr id="3" name="Afgeronde rechthoek 2"/>
          <p:cNvSpPr/>
          <p:nvPr/>
        </p:nvSpPr>
        <p:spPr>
          <a:xfrm>
            <a:off x="6181711" y="619279"/>
            <a:ext cx="2497874" cy="1647915"/>
          </a:xfrm>
          <a:prstGeom prst="roundRect">
            <a:avLst/>
          </a:prstGeom>
          <a:solidFill>
            <a:srgbClr val="1C88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5400" dirty="0" smtClean="0"/>
              <a:t>tags</a:t>
            </a:r>
            <a:endParaRPr lang="nl-NL" sz="5400" dirty="0"/>
          </a:p>
        </p:txBody>
      </p:sp>
    </p:spTree>
    <p:extLst>
      <p:ext uri="{BB962C8B-B14F-4D97-AF65-F5344CB8AC3E}">
        <p14:creationId xmlns="" xmlns:p14="http://schemas.microsoft.com/office/powerpoint/2010/main" val="41203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fgeronde rechthoek 2"/>
          <p:cNvSpPr/>
          <p:nvPr/>
        </p:nvSpPr>
        <p:spPr>
          <a:xfrm>
            <a:off x="3815012" y="619280"/>
            <a:ext cx="1081449" cy="451339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</a:t>
            </a:r>
            <a:r>
              <a:rPr lang="nl-NL" sz="1600" dirty="0" err="1" smtClean="0"/>
              <a:t>article</a:t>
            </a:r>
            <a:r>
              <a:rPr lang="nl-NL" sz="1600" dirty="0" smtClean="0"/>
              <a:t>&gt;</a:t>
            </a:r>
            <a:endParaRPr lang="nl-NL" sz="1600" dirty="0"/>
          </a:p>
        </p:txBody>
      </p:sp>
      <p:sp>
        <p:nvSpPr>
          <p:cNvPr id="9" name="Afgeronde rechthoek 8"/>
          <p:cNvSpPr/>
          <p:nvPr/>
        </p:nvSpPr>
        <p:spPr>
          <a:xfrm>
            <a:off x="4285222" y="1154592"/>
            <a:ext cx="1025368" cy="451339"/>
          </a:xfrm>
          <a:prstGeom prst="roundRect">
            <a:avLst/>
          </a:prstGeom>
          <a:solidFill>
            <a:srgbClr val="CD2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&lt;h1&gt;</a:t>
            </a:r>
            <a:endParaRPr lang="nl-NL" sz="1600" dirty="0"/>
          </a:p>
        </p:txBody>
      </p:sp>
      <p:sp>
        <p:nvSpPr>
          <p:cNvPr id="13" name="Afgeronde rechthoek 12"/>
          <p:cNvSpPr/>
          <p:nvPr/>
        </p:nvSpPr>
        <p:spPr>
          <a:xfrm>
            <a:off x="4783418" y="1700805"/>
            <a:ext cx="3287425" cy="456386"/>
          </a:xfrm>
          <a:prstGeom prst="roundRect">
            <a:avLst/>
          </a:prstGeom>
          <a:solidFill>
            <a:srgbClr val="1C88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Klinische studie naar de ….</a:t>
            </a:r>
            <a:endParaRPr lang="nl-NL" sz="1600" dirty="0"/>
          </a:p>
        </p:txBody>
      </p:sp>
      <p:sp>
        <p:nvSpPr>
          <p:cNvPr id="15" name="Afgeronde rechthoek 14"/>
          <p:cNvSpPr/>
          <p:nvPr/>
        </p:nvSpPr>
        <p:spPr>
          <a:xfrm>
            <a:off x="4285222" y="2230666"/>
            <a:ext cx="1025368" cy="451339"/>
          </a:xfrm>
          <a:prstGeom prst="roundRect">
            <a:avLst/>
          </a:prstGeom>
          <a:solidFill>
            <a:srgbClr val="CD2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&lt;/h1&gt;</a:t>
            </a:r>
            <a:endParaRPr lang="nl-NL" sz="1600" dirty="0"/>
          </a:p>
        </p:txBody>
      </p:sp>
      <p:sp>
        <p:nvSpPr>
          <p:cNvPr id="16" name="Afgeronde rechthoek 15"/>
          <p:cNvSpPr/>
          <p:nvPr/>
        </p:nvSpPr>
        <p:spPr>
          <a:xfrm>
            <a:off x="4270734" y="2771429"/>
            <a:ext cx="1025368" cy="451339"/>
          </a:xfrm>
          <a:prstGeom prst="roundRect">
            <a:avLst/>
          </a:prstGeom>
          <a:solidFill>
            <a:srgbClr val="CD2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&lt;p&gt;</a:t>
            </a:r>
            <a:endParaRPr lang="nl-NL" sz="1600" dirty="0"/>
          </a:p>
        </p:txBody>
      </p:sp>
      <p:sp>
        <p:nvSpPr>
          <p:cNvPr id="17" name="Afgeronde rechthoek 16"/>
          <p:cNvSpPr/>
          <p:nvPr/>
        </p:nvSpPr>
        <p:spPr>
          <a:xfrm>
            <a:off x="4270734" y="3837007"/>
            <a:ext cx="1025368" cy="451339"/>
          </a:xfrm>
          <a:prstGeom prst="roundRect">
            <a:avLst/>
          </a:prstGeom>
          <a:solidFill>
            <a:srgbClr val="CD2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&lt;/p&gt;</a:t>
            </a:r>
            <a:endParaRPr lang="nl-NL" sz="1600" dirty="0"/>
          </a:p>
        </p:txBody>
      </p:sp>
      <p:sp>
        <p:nvSpPr>
          <p:cNvPr id="18" name="Afgeronde rechthoek 17"/>
          <p:cNvSpPr/>
          <p:nvPr/>
        </p:nvSpPr>
        <p:spPr>
          <a:xfrm>
            <a:off x="4783418" y="3312192"/>
            <a:ext cx="3287425" cy="456386"/>
          </a:xfrm>
          <a:prstGeom prst="roundRect">
            <a:avLst/>
          </a:prstGeom>
          <a:solidFill>
            <a:srgbClr val="1C88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In de afgelopen paar decennia is …</a:t>
            </a:r>
            <a:endParaRPr lang="nl-NL" sz="1600" dirty="0"/>
          </a:p>
        </p:txBody>
      </p:sp>
      <p:sp>
        <p:nvSpPr>
          <p:cNvPr id="19" name="Afgeronde rechthoek 18"/>
          <p:cNvSpPr/>
          <p:nvPr/>
        </p:nvSpPr>
        <p:spPr>
          <a:xfrm>
            <a:off x="3815012" y="6051303"/>
            <a:ext cx="1081449" cy="451339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&lt;/</a:t>
            </a:r>
            <a:r>
              <a:rPr lang="nl-NL" sz="1600" dirty="0" err="1" smtClean="0"/>
              <a:t>article</a:t>
            </a:r>
            <a:r>
              <a:rPr lang="nl-NL" sz="1600" dirty="0" smtClean="0"/>
              <a:t>&gt;</a:t>
            </a:r>
            <a:endParaRPr lang="nl-NL" sz="1600" dirty="0"/>
          </a:p>
        </p:txBody>
      </p:sp>
      <p:sp>
        <p:nvSpPr>
          <p:cNvPr id="20" name="Afgeronde rechthoek 19"/>
          <p:cNvSpPr/>
          <p:nvPr/>
        </p:nvSpPr>
        <p:spPr>
          <a:xfrm>
            <a:off x="4285222" y="4399585"/>
            <a:ext cx="1025368" cy="451339"/>
          </a:xfrm>
          <a:prstGeom prst="roundRect">
            <a:avLst/>
          </a:prstGeom>
          <a:solidFill>
            <a:srgbClr val="CD2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&lt;a&gt;</a:t>
            </a:r>
            <a:endParaRPr lang="nl-NL" sz="1600" dirty="0"/>
          </a:p>
        </p:txBody>
      </p:sp>
      <p:sp>
        <p:nvSpPr>
          <p:cNvPr id="21" name="Afgeronde rechthoek 20"/>
          <p:cNvSpPr/>
          <p:nvPr/>
        </p:nvSpPr>
        <p:spPr>
          <a:xfrm>
            <a:off x="4285222" y="5465163"/>
            <a:ext cx="1025368" cy="451339"/>
          </a:xfrm>
          <a:prstGeom prst="roundRect">
            <a:avLst/>
          </a:prstGeom>
          <a:solidFill>
            <a:srgbClr val="CD2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&lt;/a&gt;</a:t>
            </a:r>
            <a:endParaRPr lang="nl-NL" sz="1600" dirty="0"/>
          </a:p>
        </p:txBody>
      </p:sp>
      <p:sp>
        <p:nvSpPr>
          <p:cNvPr id="22" name="Afgeronde rechthoek 21"/>
          <p:cNvSpPr/>
          <p:nvPr/>
        </p:nvSpPr>
        <p:spPr>
          <a:xfrm>
            <a:off x="4797906" y="4940348"/>
            <a:ext cx="3287425" cy="456386"/>
          </a:xfrm>
          <a:prstGeom prst="roundRect">
            <a:avLst/>
          </a:prstGeom>
          <a:solidFill>
            <a:srgbClr val="1C88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Rogers, R. (2012)… </a:t>
            </a:r>
            <a:endParaRPr lang="nl-NL" sz="1600" dirty="0"/>
          </a:p>
        </p:txBody>
      </p:sp>
      <p:pic>
        <p:nvPicPr>
          <p:cNvPr id="23" name="Afbeelding 2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631" y="2146344"/>
            <a:ext cx="1832374" cy="2331696"/>
          </a:xfrm>
          <a:prstGeom prst="rect">
            <a:avLst/>
          </a:prstGeom>
        </p:spPr>
      </p:pic>
      <p:sp>
        <p:nvSpPr>
          <p:cNvPr id="28" name="Vrije vorm 27"/>
          <p:cNvSpPr/>
          <p:nvPr/>
        </p:nvSpPr>
        <p:spPr>
          <a:xfrm>
            <a:off x="1553299" y="171446"/>
            <a:ext cx="2261713" cy="647263"/>
          </a:xfrm>
          <a:custGeom>
            <a:avLst/>
            <a:gdLst>
              <a:gd name="connsiteX0" fmla="*/ 2120044 w 2120044"/>
              <a:gd name="connsiteY0" fmla="*/ 479323 h 479323"/>
              <a:gd name="connsiteX1" fmla="*/ 1217451 w 2120044"/>
              <a:gd name="connsiteY1" fmla="*/ 6991 h 479323"/>
              <a:gd name="connsiteX2" fmla="*/ 0 w 2120044"/>
              <a:gd name="connsiteY2" fmla="*/ 248405 h 479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20044" h="479323">
                <a:moveTo>
                  <a:pt x="2120044" y="479323"/>
                </a:moveTo>
                <a:cubicBezTo>
                  <a:pt x="1845418" y="262400"/>
                  <a:pt x="1570792" y="45477"/>
                  <a:pt x="1217451" y="6991"/>
                </a:cubicBezTo>
                <a:cubicBezTo>
                  <a:pt x="864110" y="-31495"/>
                  <a:pt x="286870" y="94460"/>
                  <a:pt x="0" y="248405"/>
                </a:cubicBezTo>
              </a:path>
            </a:pathLst>
          </a:custGeom>
          <a:ln>
            <a:solidFill>
              <a:schemeClr val="tx1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Ovaal 28"/>
          <p:cNvSpPr/>
          <p:nvPr/>
        </p:nvSpPr>
        <p:spPr>
          <a:xfrm>
            <a:off x="346344" y="309640"/>
            <a:ext cx="1427356" cy="1018138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 smtClean="0">
                <a:solidFill>
                  <a:schemeClr val="tx1"/>
                </a:solidFill>
              </a:rPr>
              <a:t>Begin-tag</a:t>
            </a:r>
            <a:endParaRPr lang="nl-NL" sz="2400" dirty="0">
              <a:solidFill>
                <a:schemeClr val="tx1"/>
              </a:solidFill>
            </a:endParaRPr>
          </a:p>
        </p:txBody>
      </p:sp>
      <p:sp>
        <p:nvSpPr>
          <p:cNvPr id="30" name="Ovaal 29"/>
          <p:cNvSpPr/>
          <p:nvPr/>
        </p:nvSpPr>
        <p:spPr>
          <a:xfrm>
            <a:off x="1432823" y="5668190"/>
            <a:ext cx="1427356" cy="1018138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 smtClean="0">
                <a:solidFill>
                  <a:schemeClr val="tx1"/>
                </a:solidFill>
              </a:rPr>
              <a:t>Eind-tag</a:t>
            </a:r>
            <a:endParaRPr lang="nl-NL" sz="2400" dirty="0">
              <a:solidFill>
                <a:schemeClr val="tx1"/>
              </a:solidFill>
            </a:endParaRPr>
          </a:p>
        </p:txBody>
      </p:sp>
      <p:sp>
        <p:nvSpPr>
          <p:cNvPr id="31" name="Vrije vorm 30"/>
          <p:cNvSpPr/>
          <p:nvPr/>
        </p:nvSpPr>
        <p:spPr>
          <a:xfrm>
            <a:off x="2707778" y="6392228"/>
            <a:ext cx="1070518" cy="264334"/>
          </a:xfrm>
          <a:custGeom>
            <a:avLst/>
            <a:gdLst>
              <a:gd name="connsiteX0" fmla="*/ 1070518 w 1070518"/>
              <a:gd name="connsiteY0" fmla="*/ 0 h 264334"/>
              <a:gd name="connsiteX1" fmla="*/ 619221 w 1070518"/>
              <a:gd name="connsiteY1" fmla="*/ 262407 h 264334"/>
              <a:gd name="connsiteX2" fmla="*/ 0 w 1070518"/>
              <a:gd name="connsiteY2" fmla="*/ 125955 h 264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0518" h="264334">
                <a:moveTo>
                  <a:pt x="1070518" y="0"/>
                </a:moveTo>
                <a:cubicBezTo>
                  <a:pt x="934079" y="120707"/>
                  <a:pt x="797641" y="241414"/>
                  <a:pt x="619221" y="262407"/>
                </a:cubicBezTo>
                <a:cubicBezTo>
                  <a:pt x="440801" y="283400"/>
                  <a:pt x="0" y="125955"/>
                  <a:pt x="0" y="125955"/>
                </a:cubicBezTo>
              </a:path>
            </a:pathLst>
          </a:custGeom>
          <a:ln>
            <a:solidFill>
              <a:schemeClr val="tx1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76524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1143577" y="1542950"/>
            <a:ext cx="70742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smtClean="0">
                <a:latin typeface="Courier New"/>
                <a:cs typeface="Courier New"/>
              </a:rPr>
              <a:t>&lt;</a:t>
            </a:r>
            <a:r>
              <a:rPr lang="nl-NL" sz="1600" dirty="0" err="1" smtClean="0">
                <a:latin typeface="Courier New"/>
                <a:cs typeface="Courier New"/>
              </a:rPr>
              <a:t>article</a:t>
            </a:r>
            <a:r>
              <a:rPr lang="nl-NL" sz="1600" dirty="0" smtClean="0">
                <a:latin typeface="Courier New"/>
                <a:cs typeface="Courier New"/>
              </a:rPr>
              <a:t>&gt;</a:t>
            </a:r>
          </a:p>
          <a:p>
            <a:r>
              <a:rPr lang="nl-NL" sz="1600" dirty="0" smtClean="0">
                <a:latin typeface="Courier New"/>
                <a:cs typeface="Courier New"/>
              </a:rPr>
              <a:t>	&lt;h1&gt;Klinische studie naar de…&lt;/h1&gt;</a:t>
            </a:r>
          </a:p>
          <a:p>
            <a:r>
              <a:rPr lang="nl-NL" sz="1600" dirty="0">
                <a:latin typeface="Courier New"/>
                <a:cs typeface="Courier New"/>
              </a:rPr>
              <a:t>	</a:t>
            </a:r>
            <a:r>
              <a:rPr lang="nl-NL" sz="1600" dirty="0" smtClean="0">
                <a:latin typeface="Courier New"/>
                <a:cs typeface="Courier New"/>
              </a:rPr>
              <a:t>&lt;p&gt;In de afgelopen paar decennia is…&lt;/p&gt;</a:t>
            </a:r>
          </a:p>
          <a:p>
            <a:r>
              <a:rPr lang="nl-NL" sz="1600" dirty="0">
                <a:latin typeface="Courier New"/>
                <a:cs typeface="Courier New"/>
              </a:rPr>
              <a:t>	</a:t>
            </a:r>
            <a:r>
              <a:rPr lang="nl-NL" sz="1600" dirty="0" smtClean="0">
                <a:latin typeface="Courier New"/>
                <a:cs typeface="Courier New"/>
              </a:rPr>
              <a:t>&lt;a </a:t>
            </a:r>
            <a:r>
              <a:rPr lang="nl-NL" sz="1600" dirty="0" err="1" smtClean="0">
                <a:latin typeface="Courier New"/>
                <a:cs typeface="Courier New"/>
              </a:rPr>
              <a:t>href</a:t>
            </a:r>
            <a:r>
              <a:rPr lang="nl-NL" sz="1600" dirty="0" smtClean="0">
                <a:latin typeface="Courier New"/>
                <a:cs typeface="Courier New"/>
              </a:rPr>
              <a:t>=“http://google.nl”&gt;Roger, R. (2012)…&lt;/a&gt;</a:t>
            </a:r>
          </a:p>
          <a:p>
            <a:r>
              <a:rPr lang="nl-NL" sz="1600" dirty="0" smtClean="0">
                <a:latin typeface="Courier New"/>
                <a:cs typeface="Courier New"/>
              </a:rPr>
              <a:t>&lt;/</a:t>
            </a:r>
            <a:r>
              <a:rPr lang="nl-NL" sz="1600" dirty="0" err="1" smtClean="0">
                <a:latin typeface="Courier New"/>
                <a:cs typeface="Courier New"/>
              </a:rPr>
              <a:t>article</a:t>
            </a:r>
            <a:r>
              <a:rPr lang="nl-NL" sz="1600" dirty="0" smtClean="0">
                <a:latin typeface="Courier New"/>
                <a:cs typeface="Courier New"/>
              </a:rPr>
              <a:t>&gt;</a:t>
            </a:r>
          </a:p>
          <a:p>
            <a:endParaRPr lang="nl-NL" sz="1600" dirty="0">
              <a:latin typeface="Courier New"/>
              <a:cs typeface="Courier New"/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1206957" y="944664"/>
            <a:ext cx="1811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smtClean="0">
                <a:solidFill>
                  <a:srgbClr val="CD2400"/>
                </a:solidFill>
              </a:rPr>
              <a:t>EXAMPLE SCRIPT</a:t>
            </a:r>
            <a:endParaRPr lang="nl-NL" b="1" dirty="0">
              <a:solidFill>
                <a:srgbClr val="CD24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558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fgeronde rechthoek 1"/>
          <p:cNvSpPr/>
          <p:nvPr/>
        </p:nvSpPr>
        <p:spPr>
          <a:xfrm>
            <a:off x="3974846" y="2109749"/>
            <a:ext cx="1081449" cy="451339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</a:t>
            </a:r>
            <a:r>
              <a:rPr lang="nl-NL" sz="1600" dirty="0" err="1" smtClean="0"/>
              <a:t>article</a:t>
            </a:r>
            <a:r>
              <a:rPr lang="nl-NL" sz="1600" dirty="0" smtClean="0"/>
              <a:t>&gt;</a:t>
            </a:r>
            <a:endParaRPr lang="nl-NL" sz="1600" dirty="0"/>
          </a:p>
        </p:txBody>
      </p:sp>
      <p:sp>
        <p:nvSpPr>
          <p:cNvPr id="3" name="Afgeronde rechthoek 2"/>
          <p:cNvSpPr/>
          <p:nvPr/>
        </p:nvSpPr>
        <p:spPr>
          <a:xfrm>
            <a:off x="1619424" y="3369510"/>
            <a:ext cx="1025368" cy="451339"/>
          </a:xfrm>
          <a:prstGeom prst="roundRect">
            <a:avLst/>
          </a:prstGeom>
          <a:solidFill>
            <a:srgbClr val="CD2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&lt;h1&gt;</a:t>
            </a:r>
            <a:endParaRPr lang="nl-NL" sz="1600" dirty="0"/>
          </a:p>
        </p:txBody>
      </p:sp>
      <p:sp>
        <p:nvSpPr>
          <p:cNvPr id="4" name="Afgeronde rechthoek 3"/>
          <p:cNvSpPr/>
          <p:nvPr/>
        </p:nvSpPr>
        <p:spPr>
          <a:xfrm>
            <a:off x="428479" y="4209418"/>
            <a:ext cx="3287425" cy="456386"/>
          </a:xfrm>
          <a:prstGeom prst="roundRect">
            <a:avLst/>
          </a:prstGeom>
          <a:solidFill>
            <a:srgbClr val="1C88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Klinische studie naar de ….</a:t>
            </a:r>
            <a:endParaRPr lang="nl-NL" sz="1600" dirty="0"/>
          </a:p>
        </p:txBody>
      </p:sp>
      <p:sp>
        <p:nvSpPr>
          <p:cNvPr id="5" name="Afgeronde rechthoek 4"/>
          <p:cNvSpPr/>
          <p:nvPr/>
        </p:nvSpPr>
        <p:spPr>
          <a:xfrm>
            <a:off x="4030927" y="3369510"/>
            <a:ext cx="1025368" cy="451339"/>
          </a:xfrm>
          <a:prstGeom prst="roundRect">
            <a:avLst/>
          </a:prstGeom>
          <a:solidFill>
            <a:srgbClr val="CD2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&lt;p&gt;</a:t>
            </a:r>
            <a:endParaRPr lang="nl-NL" sz="1600" dirty="0"/>
          </a:p>
        </p:txBody>
      </p:sp>
      <p:sp>
        <p:nvSpPr>
          <p:cNvPr id="6" name="Afgeronde rechthoek 5"/>
          <p:cNvSpPr/>
          <p:nvPr/>
        </p:nvSpPr>
        <p:spPr>
          <a:xfrm>
            <a:off x="2981402" y="5107054"/>
            <a:ext cx="3287425" cy="456386"/>
          </a:xfrm>
          <a:prstGeom prst="roundRect">
            <a:avLst/>
          </a:prstGeom>
          <a:solidFill>
            <a:srgbClr val="1C88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In de afgelopen paar decennia is …</a:t>
            </a:r>
            <a:endParaRPr lang="nl-NL" sz="1600" dirty="0"/>
          </a:p>
        </p:txBody>
      </p:sp>
      <p:sp>
        <p:nvSpPr>
          <p:cNvPr id="7" name="Afgeronde rechthoek 6"/>
          <p:cNvSpPr/>
          <p:nvPr/>
        </p:nvSpPr>
        <p:spPr>
          <a:xfrm>
            <a:off x="6268827" y="3369510"/>
            <a:ext cx="1025368" cy="451339"/>
          </a:xfrm>
          <a:prstGeom prst="roundRect">
            <a:avLst/>
          </a:prstGeom>
          <a:solidFill>
            <a:srgbClr val="CD2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&lt;a&gt;</a:t>
            </a:r>
            <a:endParaRPr lang="nl-NL" sz="1600" dirty="0"/>
          </a:p>
        </p:txBody>
      </p:sp>
      <p:sp>
        <p:nvSpPr>
          <p:cNvPr id="8" name="Afgeronde rechthoek 7"/>
          <p:cNvSpPr/>
          <p:nvPr/>
        </p:nvSpPr>
        <p:spPr>
          <a:xfrm>
            <a:off x="5238708" y="4191564"/>
            <a:ext cx="3287425" cy="456386"/>
          </a:xfrm>
          <a:prstGeom prst="roundRect">
            <a:avLst/>
          </a:prstGeom>
          <a:solidFill>
            <a:srgbClr val="1C88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Rogers, R. (2012)… </a:t>
            </a:r>
            <a:endParaRPr lang="nl-NL" sz="1600" dirty="0"/>
          </a:p>
        </p:txBody>
      </p:sp>
      <p:cxnSp>
        <p:nvCxnSpPr>
          <p:cNvPr id="9" name="Rechte verbindingslijn met pijl 8"/>
          <p:cNvCxnSpPr>
            <a:endCxn id="5" idx="0"/>
          </p:cNvCxnSpPr>
          <p:nvPr/>
        </p:nvCxnSpPr>
        <p:spPr>
          <a:xfrm>
            <a:off x="4542654" y="2561088"/>
            <a:ext cx="957" cy="8084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met pijl 10"/>
          <p:cNvCxnSpPr/>
          <p:nvPr/>
        </p:nvCxnSpPr>
        <p:spPr>
          <a:xfrm>
            <a:off x="2186686" y="2980941"/>
            <a:ext cx="957" cy="3885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met pijl 13"/>
          <p:cNvCxnSpPr/>
          <p:nvPr/>
        </p:nvCxnSpPr>
        <p:spPr>
          <a:xfrm>
            <a:off x="6715612" y="2980941"/>
            <a:ext cx="957" cy="3885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/>
          <p:cNvCxnSpPr/>
          <p:nvPr/>
        </p:nvCxnSpPr>
        <p:spPr>
          <a:xfrm>
            <a:off x="2076704" y="3820849"/>
            <a:ext cx="957" cy="3885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/>
          <p:cNvCxnSpPr/>
          <p:nvPr/>
        </p:nvCxnSpPr>
        <p:spPr>
          <a:xfrm>
            <a:off x="6716569" y="3820849"/>
            <a:ext cx="957" cy="3885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/>
          <p:cNvCxnSpPr/>
          <p:nvPr/>
        </p:nvCxnSpPr>
        <p:spPr>
          <a:xfrm>
            <a:off x="4541697" y="3802995"/>
            <a:ext cx="0" cy="13040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/>
          <p:cNvCxnSpPr/>
          <p:nvPr/>
        </p:nvCxnSpPr>
        <p:spPr>
          <a:xfrm>
            <a:off x="2186686" y="2980941"/>
            <a:ext cx="452892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kstvak 20"/>
          <p:cNvSpPr txBox="1"/>
          <p:nvPr/>
        </p:nvSpPr>
        <p:spPr>
          <a:xfrm>
            <a:off x="3744967" y="759998"/>
            <a:ext cx="1654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smtClean="0">
                <a:solidFill>
                  <a:srgbClr val="CD2400"/>
                </a:solidFill>
              </a:rPr>
              <a:t>EXAMPLE DOM</a:t>
            </a:r>
            <a:endParaRPr lang="nl-NL" b="1" dirty="0">
              <a:solidFill>
                <a:srgbClr val="CD24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0371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3923387" y="759998"/>
            <a:ext cx="131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smtClean="0">
                <a:solidFill>
                  <a:srgbClr val="CD2400"/>
                </a:solidFill>
              </a:rPr>
              <a:t>SEMANTIEK</a:t>
            </a:r>
            <a:endParaRPr lang="nl-NL" b="1" dirty="0">
              <a:solidFill>
                <a:srgbClr val="CD2400"/>
              </a:solidFill>
            </a:endParaRPr>
          </a:p>
        </p:txBody>
      </p:sp>
      <p:pic>
        <p:nvPicPr>
          <p:cNvPr id="58370" name="Picture 2" descr="The character Dr Zoidberg from the TV animation Futurama, with the caption: &lt;article&gt;? Why not &lt;zoidberg&gt;?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9790" y="1874048"/>
            <a:ext cx="5219700" cy="40005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0659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fgeronde rechthoek 1"/>
          <p:cNvSpPr/>
          <p:nvPr/>
        </p:nvSpPr>
        <p:spPr>
          <a:xfrm>
            <a:off x="3974846" y="2109749"/>
            <a:ext cx="1081449" cy="451339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</a:t>
            </a:r>
            <a:r>
              <a:rPr lang="nl-NL" sz="1600" dirty="0" err="1" smtClean="0"/>
              <a:t>article</a:t>
            </a:r>
            <a:r>
              <a:rPr lang="nl-NL" sz="1600" dirty="0" smtClean="0"/>
              <a:t>&gt;</a:t>
            </a:r>
            <a:endParaRPr lang="nl-NL" sz="1600" dirty="0"/>
          </a:p>
        </p:txBody>
      </p:sp>
      <p:sp>
        <p:nvSpPr>
          <p:cNvPr id="3" name="Afgeronde rechthoek 2"/>
          <p:cNvSpPr/>
          <p:nvPr/>
        </p:nvSpPr>
        <p:spPr>
          <a:xfrm>
            <a:off x="1619424" y="3369510"/>
            <a:ext cx="1025368" cy="451339"/>
          </a:xfrm>
          <a:prstGeom prst="roundRect">
            <a:avLst/>
          </a:prstGeom>
          <a:solidFill>
            <a:srgbClr val="CD2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&lt;h1&gt;</a:t>
            </a:r>
            <a:endParaRPr lang="nl-NL" sz="1600" dirty="0"/>
          </a:p>
        </p:txBody>
      </p:sp>
      <p:sp>
        <p:nvSpPr>
          <p:cNvPr id="4" name="Afgeronde rechthoek 3"/>
          <p:cNvSpPr/>
          <p:nvPr/>
        </p:nvSpPr>
        <p:spPr>
          <a:xfrm>
            <a:off x="428479" y="4209418"/>
            <a:ext cx="3287425" cy="456386"/>
          </a:xfrm>
          <a:prstGeom prst="roundRect">
            <a:avLst/>
          </a:prstGeom>
          <a:solidFill>
            <a:srgbClr val="1C88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Klinische studie naar de ….</a:t>
            </a:r>
            <a:endParaRPr lang="nl-NL" sz="1600" dirty="0"/>
          </a:p>
        </p:txBody>
      </p:sp>
      <p:sp>
        <p:nvSpPr>
          <p:cNvPr id="5" name="Afgeronde rechthoek 4"/>
          <p:cNvSpPr/>
          <p:nvPr/>
        </p:nvSpPr>
        <p:spPr>
          <a:xfrm>
            <a:off x="4030927" y="3369510"/>
            <a:ext cx="1025368" cy="451339"/>
          </a:xfrm>
          <a:prstGeom prst="roundRect">
            <a:avLst/>
          </a:prstGeom>
          <a:solidFill>
            <a:srgbClr val="CD2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&lt;p&gt;</a:t>
            </a:r>
            <a:endParaRPr lang="nl-NL" sz="1600" dirty="0"/>
          </a:p>
        </p:txBody>
      </p:sp>
      <p:sp>
        <p:nvSpPr>
          <p:cNvPr id="6" name="Afgeronde rechthoek 5"/>
          <p:cNvSpPr/>
          <p:nvPr/>
        </p:nvSpPr>
        <p:spPr>
          <a:xfrm>
            <a:off x="2981402" y="5107054"/>
            <a:ext cx="3287425" cy="456386"/>
          </a:xfrm>
          <a:prstGeom prst="roundRect">
            <a:avLst/>
          </a:prstGeom>
          <a:solidFill>
            <a:srgbClr val="1C88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In de afgelopen paar decennia is …</a:t>
            </a:r>
            <a:endParaRPr lang="nl-NL" sz="1600" dirty="0"/>
          </a:p>
        </p:txBody>
      </p:sp>
      <p:sp>
        <p:nvSpPr>
          <p:cNvPr id="7" name="Afgeronde rechthoek 6"/>
          <p:cNvSpPr/>
          <p:nvPr/>
        </p:nvSpPr>
        <p:spPr>
          <a:xfrm>
            <a:off x="6268827" y="3369510"/>
            <a:ext cx="1025368" cy="451339"/>
          </a:xfrm>
          <a:prstGeom prst="roundRect">
            <a:avLst/>
          </a:prstGeom>
          <a:solidFill>
            <a:srgbClr val="CD2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&lt;a&gt;</a:t>
            </a:r>
            <a:endParaRPr lang="nl-NL" sz="1600" dirty="0"/>
          </a:p>
        </p:txBody>
      </p:sp>
      <p:sp>
        <p:nvSpPr>
          <p:cNvPr id="8" name="Afgeronde rechthoek 7"/>
          <p:cNvSpPr/>
          <p:nvPr/>
        </p:nvSpPr>
        <p:spPr>
          <a:xfrm>
            <a:off x="5238708" y="4191564"/>
            <a:ext cx="3287425" cy="456386"/>
          </a:xfrm>
          <a:prstGeom prst="roundRect">
            <a:avLst/>
          </a:prstGeom>
          <a:solidFill>
            <a:srgbClr val="1C88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Rogers, R. (2012)… </a:t>
            </a:r>
            <a:endParaRPr lang="nl-NL" sz="1600" dirty="0"/>
          </a:p>
        </p:txBody>
      </p:sp>
      <p:cxnSp>
        <p:nvCxnSpPr>
          <p:cNvPr id="9" name="Rechte verbindingslijn met pijl 8"/>
          <p:cNvCxnSpPr>
            <a:endCxn id="5" idx="0"/>
          </p:cNvCxnSpPr>
          <p:nvPr/>
        </p:nvCxnSpPr>
        <p:spPr>
          <a:xfrm>
            <a:off x="4542654" y="2561088"/>
            <a:ext cx="957" cy="8084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met pijl 10"/>
          <p:cNvCxnSpPr/>
          <p:nvPr/>
        </p:nvCxnSpPr>
        <p:spPr>
          <a:xfrm>
            <a:off x="2186686" y="2980941"/>
            <a:ext cx="957" cy="3885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met pijl 13"/>
          <p:cNvCxnSpPr/>
          <p:nvPr/>
        </p:nvCxnSpPr>
        <p:spPr>
          <a:xfrm>
            <a:off x="6715612" y="2980941"/>
            <a:ext cx="957" cy="3885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/>
          <p:cNvCxnSpPr/>
          <p:nvPr/>
        </p:nvCxnSpPr>
        <p:spPr>
          <a:xfrm>
            <a:off x="2076704" y="3820849"/>
            <a:ext cx="957" cy="3885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/>
          <p:cNvCxnSpPr/>
          <p:nvPr/>
        </p:nvCxnSpPr>
        <p:spPr>
          <a:xfrm>
            <a:off x="6716569" y="3820849"/>
            <a:ext cx="957" cy="3885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/>
          <p:cNvCxnSpPr/>
          <p:nvPr/>
        </p:nvCxnSpPr>
        <p:spPr>
          <a:xfrm>
            <a:off x="4541697" y="3802995"/>
            <a:ext cx="0" cy="13040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/>
          <p:cNvCxnSpPr/>
          <p:nvPr/>
        </p:nvCxnSpPr>
        <p:spPr>
          <a:xfrm>
            <a:off x="2186686" y="2980941"/>
            <a:ext cx="452892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kstvak 20"/>
          <p:cNvSpPr txBox="1"/>
          <p:nvPr/>
        </p:nvSpPr>
        <p:spPr>
          <a:xfrm>
            <a:off x="3744967" y="759998"/>
            <a:ext cx="1654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smtClean="0">
                <a:solidFill>
                  <a:srgbClr val="CD2400"/>
                </a:solidFill>
              </a:rPr>
              <a:t>EXAMPLE DOM</a:t>
            </a:r>
            <a:endParaRPr lang="nl-NL" b="1" dirty="0">
              <a:solidFill>
                <a:srgbClr val="CD24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5300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88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159075" y="3091198"/>
            <a:ext cx="30230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6600" dirty="0" smtClean="0">
                <a:solidFill>
                  <a:schemeClr val="bg1"/>
                </a:solidFill>
              </a:rPr>
              <a:t>browser</a:t>
            </a:r>
            <a:endParaRPr lang="nl-NL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7779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178" y="606256"/>
            <a:ext cx="7089147" cy="5894870"/>
          </a:xfrm>
          <a:prstGeom prst="rect">
            <a:avLst/>
          </a:prstGeom>
        </p:spPr>
      </p:pic>
      <p:sp>
        <p:nvSpPr>
          <p:cNvPr id="3" name="Afgeronde rechthoek 2"/>
          <p:cNvSpPr/>
          <p:nvPr/>
        </p:nvSpPr>
        <p:spPr>
          <a:xfrm>
            <a:off x="5929825" y="262406"/>
            <a:ext cx="2739265" cy="1899825"/>
          </a:xfrm>
          <a:prstGeom prst="roundRect">
            <a:avLst/>
          </a:prstGeom>
          <a:solidFill>
            <a:srgbClr val="1C88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5400" dirty="0" smtClean="0"/>
              <a:t>bekijken</a:t>
            </a:r>
            <a:endParaRPr lang="nl-NL" sz="5400" dirty="0"/>
          </a:p>
        </p:txBody>
      </p:sp>
    </p:spTree>
    <p:extLst>
      <p:ext uri="{BB962C8B-B14F-4D97-AF65-F5344CB8AC3E}">
        <p14:creationId xmlns="" xmlns:p14="http://schemas.microsoft.com/office/powerpoint/2010/main" val="62311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1163992" y="661264"/>
            <a:ext cx="6858000" cy="5332105"/>
          </a:xfrm>
          <a:prstGeom prst="rect">
            <a:avLst/>
          </a:prstGeom>
        </p:spPr>
      </p:pic>
      <p:sp>
        <p:nvSpPr>
          <p:cNvPr id="3" name="Afgeronde rechthoek 2"/>
          <p:cNvSpPr/>
          <p:nvPr/>
        </p:nvSpPr>
        <p:spPr>
          <a:xfrm>
            <a:off x="5908835" y="157444"/>
            <a:ext cx="2739265" cy="1899825"/>
          </a:xfrm>
          <a:prstGeom prst="roundRect">
            <a:avLst/>
          </a:prstGeom>
          <a:solidFill>
            <a:srgbClr val="1C88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800" dirty="0" smtClean="0"/>
              <a:t>interactie</a:t>
            </a:r>
            <a:endParaRPr lang="nl-NL" sz="4800" dirty="0"/>
          </a:p>
        </p:txBody>
      </p:sp>
    </p:spTree>
    <p:extLst>
      <p:ext uri="{BB962C8B-B14F-4D97-AF65-F5344CB8AC3E}">
        <p14:creationId xmlns="" xmlns:p14="http://schemas.microsoft.com/office/powerpoint/2010/main" val="21625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Screen Shot 2014-08-29 at 09.15.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7900"/>
            <a:ext cx="9144000" cy="488560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7993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423" y="672505"/>
            <a:ext cx="7328777" cy="581149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7494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Screen Shot 2014-08-29 at 09.19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8100"/>
            <a:ext cx="9144000" cy="422451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8601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Screen Shot 2014-08-29 at 09.20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0" y="0"/>
            <a:ext cx="2958179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5139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eren 2"/>
          <p:cNvGrpSpPr/>
          <p:nvPr/>
        </p:nvGrpSpPr>
        <p:grpSpPr>
          <a:xfrm>
            <a:off x="994660" y="1093767"/>
            <a:ext cx="7505700" cy="4502150"/>
            <a:chOff x="1080294" y="1031875"/>
            <a:chExt cx="7505700" cy="4502150"/>
          </a:xfrm>
        </p:grpSpPr>
        <p:sp>
          <p:nvSpPr>
            <p:cNvPr id="26626" name="AutoShape 11"/>
            <p:cNvSpPr>
              <a:spLocks noChangeArrowheads="1"/>
            </p:cNvSpPr>
            <p:nvPr/>
          </p:nvSpPr>
          <p:spPr bwMode="auto">
            <a:xfrm>
              <a:off x="1080294" y="2220913"/>
              <a:ext cx="3168650" cy="3313112"/>
            </a:xfrm>
            <a:prstGeom prst="flowChartProcess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nl-NL"/>
            </a:p>
          </p:txBody>
        </p:sp>
        <p:sp>
          <p:nvSpPr>
            <p:cNvPr id="26627" name="AutoShape 12"/>
            <p:cNvSpPr>
              <a:spLocks noChangeArrowheads="1"/>
            </p:cNvSpPr>
            <p:nvPr/>
          </p:nvSpPr>
          <p:spPr bwMode="auto">
            <a:xfrm>
              <a:off x="5417344" y="2220913"/>
              <a:ext cx="3168650" cy="3313112"/>
            </a:xfrm>
            <a:prstGeom prst="flowChartProcess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nl-NL"/>
            </a:p>
          </p:txBody>
        </p:sp>
        <p:sp>
          <p:nvSpPr>
            <p:cNvPr id="26628" name="AutoShape 9"/>
            <p:cNvSpPr>
              <a:spLocks noChangeArrowheads="1"/>
            </p:cNvSpPr>
            <p:nvPr/>
          </p:nvSpPr>
          <p:spPr bwMode="auto">
            <a:xfrm>
              <a:off x="4394994" y="1031875"/>
              <a:ext cx="865188" cy="720725"/>
            </a:xfrm>
            <a:prstGeom prst="flowChartProcess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/>
                <a:t>DNS</a:t>
              </a:r>
            </a:p>
          </p:txBody>
        </p:sp>
        <p:sp>
          <p:nvSpPr>
            <p:cNvPr id="26629" name="Text Box 13"/>
            <p:cNvSpPr txBox="1">
              <a:spLocks noChangeArrowheads="1"/>
            </p:cNvSpPr>
            <p:nvPr/>
          </p:nvSpPr>
          <p:spPr bwMode="auto">
            <a:xfrm>
              <a:off x="2209007" y="1752679"/>
              <a:ext cx="7683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nl-NL" dirty="0"/>
                <a:t>Client</a:t>
              </a:r>
              <a:endParaRPr lang="en-GB" dirty="0"/>
            </a:p>
          </p:txBody>
        </p:sp>
        <p:sp>
          <p:nvSpPr>
            <p:cNvPr id="26630" name="Text Box 14"/>
            <p:cNvSpPr txBox="1">
              <a:spLocks noChangeArrowheads="1"/>
            </p:cNvSpPr>
            <p:nvPr/>
          </p:nvSpPr>
          <p:spPr bwMode="auto">
            <a:xfrm>
              <a:off x="6498432" y="1793875"/>
              <a:ext cx="8572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nl-NL" dirty="0"/>
                <a:t>Server</a:t>
              </a:r>
              <a:endParaRPr lang="en-GB" dirty="0"/>
            </a:p>
          </p:txBody>
        </p:sp>
        <p:sp>
          <p:nvSpPr>
            <p:cNvPr id="26631" name="AutoShape 15"/>
            <p:cNvSpPr>
              <a:spLocks noChangeArrowheads="1"/>
            </p:cNvSpPr>
            <p:nvPr/>
          </p:nvSpPr>
          <p:spPr bwMode="auto">
            <a:xfrm>
              <a:off x="2088357" y="2797175"/>
              <a:ext cx="1152525" cy="936625"/>
            </a:xfrm>
            <a:prstGeom prst="flowChartProcess">
              <a:avLst/>
            </a:prstGeom>
            <a:noFill/>
            <a:ln w="9525">
              <a:solidFill>
                <a:srgbClr val="CCFF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nl-NL" sz="1200"/>
                <a:t>IE / Firefox / </a:t>
              </a:r>
            </a:p>
            <a:p>
              <a:pPr algn="ctr" eaLnBrk="0" hangingPunct="0"/>
              <a:r>
                <a:rPr lang="nl-NL" sz="1200"/>
                <a:t>Safari</a:t>
              </a:r>
              <a:endParaRPr lang="en-GB" sz="1200"/>
            </a:p>
          </p:txBody>
        </p:sp>
        <p:sp>
          <p:nvSpPr>
            <p:cNvPr id="26632" name="AutoShape 17"/>
            <p:cNvSpPr>
              <a:spLocks noChangeArrowheads="1"/>
            </p:cNvSpPr>
            <p:nvPr/>
          </p:nvSpPr>
          <p:spPr bwMode="auto">
            <a:xfrm>
              <a:off x="6498432" y="2868613"/>
              <a:ext cx="1152525" cy="936625"/>
            </a:xfrm>
            <a:prstGeom prst="flowChartProcess">
              <a:avLst/>
            </a:prstGeom>
            <a:noFill/>
            <a:ln w="9525">
              <a:solidFill>
                <a:srgbClr val="CCFF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nl-NL" sz="1200"/>
                <a:t>Apache / ISS</a:t>
              </a:r>
              <a:endParaRPr lang="en-GB" sz="1200"/>
            </a:p>
          </p:txBody>
        </p:sp>
        <p:sp>
          <p:nvSpPr>
            <p:cNvPr id="26633" name="AutoShape 18"/>
            <p:cNvSpPr>
              <a:spLocks noChangeArrowheads="1"/>
            </p:cNvSpPr>
            <p:nvPr/>
          </p:nvSpPr>
          <p:spPr bwMode="auto">
            <a:xfrm>
              <a:off x="6498432" y="4237038"/>
              <a:ext cx="1152525" cy="936625"/>
            </a:xfrm>
            <a:prstGeom prst="flowChartProcess">
              <a:avLst/>
            </a:prstGeom>
            <a:noFill/>
            <a:ln w="9525">
              <a:solidFill>
                <a:srgbClr val="CCFF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nl-NL" sz="1200"/>
                <a:t>PHP / Java </a:t>
              </a:r>
            </a:p>
            <a:p>
              <a:pPr algn="ctr" eaLnBrk="0" hangingPunct="0"/>
              <a:r>
                <a:rPr lang="nl-NL" sz="1200"/>
                <a:t>Servlets / JSP/</a:t>
              </a:r>
            </a:p>
            <a:p>
              <a:pPr algn="ctr" eaLnBrk="0" hangingPunct="0"/>
              <a:r>
                <a:rPr lang="nl-NL" sz="1200"/>
                <a:t>ASP</a:t>
              </a:r>
              <a:endParaRPr lang="en-GB" sz="1200"/>
            </a:p>
          </p:txBody>
        </p:sp>
        <p:sp>
          <p:nvSpPr>
            <p:cNvPr id="26634" name="AutoShape 19"/>
            <p:cNvSpPr>
              <a:spLocks noChangeArrowheads="1"/>
            </p:cNvSpPr>
            <p:nvPr/>
          </p:nvSpPr>
          <p:spPr bwMode="auto">
            <a:xfrm>
              <a:off x="2088357" y="4237038"/>
              <a:ext cx="1152525" cy="936625"/>
            </a:xfrm>
            <a:prstGeom prst="flowChartProcess">
              <a:avLst/>
            </a:prstGeom>
            <a:noFill/>
            <a:ln w="9525">
              <a:solidFill>
                <a:srgbClr val="CCFF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nl-NL" sz="1200"/>
                <a:t>JS engine</a:t>
              </a:r>
              <a:endParaRPr lang="en-GB" sz="1200"/>
            </a:p>
          </p:txBody>
        </p:sp>
        <p:sp>
          <p:nvSpPr>
            <p:cNvPr id="26635" name="Line 21"/>
            <p:cNvSpPr>
              <a:spLocks noChangeShapeType="1"/>
            </p:cNvSpPr>
            <p:nvPr/>
          </p:nvSpPr>
          <p:spPr bwMode="auto">
            <a:xfrm>
              <a:off x="3240882" y="3228975"/>
              <a:ext cx="3287712" cy="0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6636" name="Line 22"/>
            <p:cNvSpPr>
              <a:spLocks noChangeShapeType="1"/>
            </p:cNvSpPr>
            <p:nvPr/>
          </p:nvSpPr>
          <p:spPr bwMode="auto">
            <a:xfrm flipV="1">
              <a:off x="2947194" y="1336675"/>
              <a:ext cx="1447800" cy="1447800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6637" name="Line 23"/>
            <p:cNvSpPr>
              <a:spLocks noChangeShapeType="1"/>
            </p:cNvSpPr>
            <p:nvPr/>
          </p:nvSpPr>
          <p:spPr bwMode="auto">
            <a:xfrm>
              <a:off x="2593182" y="3733800"/>
              <a:ext cx="0" cy="503238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6638" name="Line 24"/>
            <p:cNvSpPr>
              <a:spLocks noChangeShapeType="1"/>
            </p:cNvSpPr>
            <p:nvPr/>
          </p:nvSpPr>
          <p:spPr bwMode="auto">
            <a:xfrm>
              <a:off x="7074694" y="3805238"/>
              <a:ext cx="0" cy="431800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6639" name="Rechthoek 18"/>
            <p:cNvSpPr>
              <a:spLocks noChangeArrowheads="1"/>
            </p:cNvSpPr>
            <p:nvPr/>
          </p:nvSpPr>
          <p:spPr bwMode="auto">
            <a:xfrm>
              <a:off x="4402932" y="2251075"/>
              <a:ext cx="982662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nl-NL"/>
                <a:t>HTTP</a:t>
              </a:r>
            </a:p>
          </p:txBody>
        </p:sp>
        <p:sp>
          <p:nvSpPr>
            <p:cNvPr id="26640" name="Rechthoek 19"/>
            <p:cNvSpPr>
              <a:spLocks noChangeArrowheads="1"/>
            </p:cNvSpPr>
            <p:nvPr/>
          </p:nvSpPr>
          <p:spPr bwMode="auto">
            <a:xfrm>
              <a:off x="3852069" y="1781175"/>
              <a:ext cx="6540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nl-NL" sz="1800"/>
                <a:t>URL</a:t>
              </a:r>
            </a:p>
          </p:txBody>
        </p:sp>
        <p:sp>
          <p:nvSpPr>
            <p:cNvPr id="26641" name="Rechthoek 20"/>
            <p:cNvSpPr>
              <a:spLocks noChangeArrowheads="1"/>
            </p:cNvSpPr>
            <p:nvPr/>
          </p:nvSpPr>
          <p:spPr bwMode="auto">
            <a:xfrm>
              <a:off x="4394994" y="3317875"/>
              <a:ext cx="1095375" cy="738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nl-NL" sz="1400"/>
                <a:t>HTML</a:t>
              </a:r>
            </a:p>
            <a:p>
              <a:pPr eaLnBrk="0" hangingPunct="0"/>
              <a:r>
                <a:rPr lang="nl-NL" sz="1400"/>
                <a:t>JavaScript</a:t>
              </a:r>
            </a:p>
            <a:p>
              <a:pPr eaLnBrk="0" hangingPunct="0"/>
              <a:r>
                <a:rPr lang="nl-NL" sz="1400"/>
                <a:t>CSS</a:t>
              </a:r>
            </a:p>
          </p:txBody>
        </p:sp>
        <p:sp>
          <p:nvSpPr>
            <p:cNvPr id="26642" name="Line 22"/>
            <p:cNvSpPr>
              <a:spLocks noChangeShapeType="1"/>
            </p:cNvSpPr>
            <p:nvPr/>
          </p:nvSpPr>
          <p:spPr bwMode="auto">
            <a:xfrm flipH="1">
              <a:off x="2794794" y="1184275"/>
              <a:ext cx="1600200" cy="1600200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6643" name="Rechthoek 22"/>
            <p:cNvSpPr>
              <a:spLocks noChangeArrowheads="1"/>
            </p:cNvSpPr>
            <p:nvPr/>
          </p:nvSpPr>
          <p:spPr bwMode="auto">
            <a:xfrm>
              <a:off x="3348832" y="1420813"/>
              <a:ext cx="4000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nl-NL" sz="1800"/>
                <a:t>IP</a:t>
              </a:r>
            </a:p>
          </p:txBody>
        </p:sp>
      </p:grpSp>
      <p:sp>
        <p:nvSpPr>
          <p:cNvPr id="21" name="Line 21"/>
          <p:cNvSpPr>
            <a:spLocks noChangeShapeType="1"/>
          </p:cNvSpPr>
          <p:nvPr/>
        </p:nvSpPr>
        <p:spPr bwMode="auto">
          <a:xfrm flipH="1">
            <a:off x="3155248" y="3050939"/>
            <a:ext cx="3257549" cy="0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403843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92" y="583336"/>
            <a:ext cx="8213536" cy="5667340"/>
          </a:xfrm>
          <a:prstGeom prst="rect">
            <a:avLst/>
          </a:prstGeom>
        </p:spPr>
      </p:pic>
      <p:sp>
        <p:nvSpPr>
          <p:cNvPr id="5" name="Afgeronde rechthoek 4"/>
          <p:cNvSpPr/>
          <p:nvPr/>
        </p:nvSpPr>
        <p:spPr>
          <a:xfrm>
            <a:off x="178419" y="188932"/>
            <a:ext cx="2497874" cy="1647915"/>
          </a:xfrm>
          <a:prstGeom prst="roundRect">
            <a:avLst/>
          </a:prstGeom>
          <a:solidFill>
            <a:srgbClr val="1C88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smtClean="0"/>
              <a:t>Waar staan we nu?</a:t>
            </a:r>
            <a:endParaRPr lang="nl-NL" sz="2800" dirty="0"/>
          </a:p>
        </p:txBody>
      </p:sp>
    </p:spTree>
    <p:extLst>
      <p:ext uri="{BB962C8B-B14F-4D97-AF65-F5344CB8AC3E}">
        <p14:creationId xmlns="" xmlns:p14="http://schemas.microsoft.com/office/powerpoint/2010/main" val="16290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Screen Shot 2012-08-20 at 3.21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8400"/>
            <a:ext cx="9144000" cy="44980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0137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Boyd\Downloads\StatCounter-browser_version_partially_combined-ww-monthly-201406-201408-ba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5825" y="1047750"/>
            <a:ext cx="7372350" cy="4762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09690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2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solidFill>
                  <a:srgbClr val="FFFFFF"/>
                </a:solidFill>
              </a:rPr>
              <a:t>HTML</a:t>
            </a:r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HyperTextMarkupLanguage</a:t>
            </a:r>
            <a:endParaRPr lang="nl-NL" dirty="0"/>
          </a:p>
        </p:txBody>
      </p:sp>
    </p:spTree>
    <p:extLst>
      <p:ext uri="{BB962C8B-B14F-4D97-AF65-F5344CB8AC3E}">
        <p14:creationId xmlns="" xmlns:p14="http://schemas.microsoft.com/office/powerpoint/2010/main" val="188917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fgeronde rechthoek 3"/>
          <p:cNvSpPr/>
          <p:nvPr/>
        </p:nvSpPr>
        <p:spPr>
          <a:xfrm>
            <a:off x="428096" y="1144093"/>
            <a:ext cx="1081449" cy="451339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&lt;html&gt;</a:t>
            </a:r>
            <a:endParaRPr lang="nl-NL" sz="1600" dirty="0"/>
          </a:p>
        </p:txBody>
      </p:sp>
      <p:sp>
        <p:nvSpPr>
          <p:cNvPr id="11" name="Afgeronde rechthoek 10"/>
          <p:cNvSpPr/>
          <p:nvPr/>
        </p:nvSpPr>
        <p:spPr>
          <a:xfrm>
            <a:off x="428096" y="6229739"/>
            <a:ext cx="1081449" cy="451339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&lt;/html&gt;</a:t>
            </a:r>
            <a:endParaRPr lang="nl-NL" sz="1600" dirty="0"/>
          </a:p>
        </p:txBody>
      </p:sp>
      <p:grpSp>
        <p:nvGrpSpPr>
          <p:cNvPr id="31755" name="Groeperen 31754"/>
          <p:cNvGrpSpPr/>
          <p:nvPr/>
        </p:nvGrpSpPr>
        <p:grpSpPr>
          <a:xfrm>
            <a:off x="703183" y="1788785"/>
            <a:ext cx="8207297" cy="1941810"/>
            <a:chOff x="703183" y="1070619"/>
            <a:chExt cx="8207297" cy="1941810"/>
          </a:xfrm>
        </p:grpSpPr>
        <p:sp>
          <p:nvSpPr>
            <p:cNvPr id="3" name="Rechthoek 2"/>
            <p:cNvSpPr/>
            <p:nvPr/>
          </p:nvSpPr>
          <p:spPr>
            <a:xfrm>
              <a:off x="703183" y="1070619"/>
              <a:ext cx="6853408" cy="19418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" name="Afgeronde rechthoek 4"/>
            <p:cNvSpPr/>
            <p:nvPr/>
          </p:nvSpPr>
          <p:spPr>
            <a:xfrm>
              <a:off x="983309" y="1228060"/>
              <a:ext cx="1025368" cy="451339"/>
            </a:xfrm>
            <a:prstGeom prst="roundRect">
              <a:avLst/>
            </a:prstGeom>
            <a:solidFill>
              <a:srgbClr val="CD24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1600" dirty="0" smtClean="0"/>
                <a:t>&lt;</a:t>
              </a:r>
              <a:r>
                <a:rPr lang="nl-NL" sz="1600" dirty="0" err="1" smtClean="0"/>
                <a:t>head</a:t>
              </a:r>
              <a:r>
                <a:rPr lang="nl-NL" sz="1600" dirty="0" smtClean="0"/>
                <a:t>&gt;</a:t>
              </a:r>
              <a:endParaRPr lang="nl-NL" sz="1600" dirty="0"/>
            </a:p>
          </p:txBody>
        </p:sp>
        <p:sp>
          <p:nvSpPr>
            <p:cNvPr id="6" name="Afgeronde rechthoek 5"/>
            <p:cNvSpPr/>
            <p:nvPr/>
          </p:nvSpPr>
          <p:spPr>
            <a:xfrm>
              <a:off x="2782918" y="1774273"/>
              <a:ext cx="3287425" cy="456386"/>
            </a:xfrm>
            <a:prstGeom prst="roundRect">
              <a:avLst/>
            </a:prstGeom>
            <a:solidFill>
              <a:srgbClr val="1C88D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1600" dirty="0" smtClean="0"/>
                <a:t>Simpele pagina</a:t>
              </a:r>
              <a:endParaRPr lang="nl-NL" sz="1600" dirty="0"/>
            </a:p>
          </p:txBody>
        </p:sp>
        <p:sp>
          <p:nvSpPr>
            <p:cNvPr id="7" name="Afgeronde rechthoek 6"/>
            <p:cNvSpPr/>
            <p:nvPr/>
          </p:nvSpPr>
          <p:spPr>
            <a:xfrm>
              <a:off x="983309" y="2304134"/>
              <a:ext cx="1025368" cy="451339"/>
            </a:xfrm>
            <a:prstGeom prst="roundRect">
              <a:avLst/>
            </a:prstGeom>
            <a:solidFill>
              <a:srgbClr val="CD24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1600" dirty="0" smtClean="0"/>
                <a:t>&lt;/</a:t>
              </a:r>
              <a:r>
                <a:rPr lang="nl-NL" sz="1600" dirty="0" err="1" smtClean="0"/>
                <a:t>head</a:t>
              </a:r>
              <a:r>
                <a:rPr lang="nl-NL" sz="1600" dirty="0" smtClean="0"/>
                <a:t>&gt;</a:t>
              </a:r>
              <a:endParaRPr lang="nl-NL" sz="1600" dirty="0"/>
            </a:p>
          </p:txBody>
        </p:sp>
        <p:sp>
          <p:nvSpPr>
            <p:cNvPr id="16" name="Afgeronde rechthoek 15"/>
            <p:cNvSpPr/>
            <p:nvPr/>
          </p:nvSpPr>
          <p:spPr>
            <a:xfrm>
              <a:off x="1698660" y="1779320"/>
              <a:ext cx="1025368" cy="45133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1600" dirty="0" smtClean="0"/>
                <a:t>&lt;</a:t>
              </a:r>
              <a:r>
                <a:rPr lang="nl-NL" sz="1600" dirty="0" err="1" smtClean="0"/>
                <a:t>title</a:t>
              </a:r>
              <a:r>
                <a:rPr lang="nl-NL" sz="1600" dirty="0" smtClean="0"/>
                <a:t>&gt;</a:t>
              </a:r>
              <a:endParaRPr lang="nl-NL" sz="1600" dirty="0"/>
            </a:p>
          </p:txBody>
        </p:sp>
        <p:sp>
          <p:nvSpPr>
            <p:cNvPr id="17" name="Afgeronde rechthoek 16"/>
            <p:cNvSpPr/>
            <p:nvPr/>
          </p:nvSpPr>
          <p:spPr>
            <a:xfrm>
              <a:off x="6152446" y="1763782"/>
              <a:ext cx="1025368" cy="45133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1600" dirty="0" smtClean="0"/>
                <a:t>&lt;/</a:t>
              </a:r>
              <a:r>
                <a:rPr lang="nl-NL" sz="1600" dirty="0" err="1" smtClean="0"/>
                <a:t>title</a:t>
              </a:r>
              <a:r>
                <a:rPr lang="nl-NL" sz="1600" dirty="0" smtClean="0"/>
                <a:t>&gt;</a:t>
              </a:r>
              <a:endParaRPr lang="nl-NL" sz="1600" dirty="0"/>
            </a:p>
          </p:txBody>
        </p:sp>
        <p:sp>
          <p:nvSpPr>
            <p:cNvPr id="26" name="Rechthoek 25"/>
            <p:cNvSpPr/>
            <p:nvPr/>
          </p:nvSpPr>
          <p:spPr>
            <a:xfrm>
              <a:off x="7651048" y="1070619"/>
              <a:ext cx="1259432" cy="19418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 smtClean="0"/>
                <a:t>head</a:t>
              </a:r>
              <a:endParaRPr lang="nl-NL" dirty="0"/>
            </a:p>
          </p:txBody>
        </p:sp>
      </p:grpSp>
      <p:grpSp>
        <p:nvGrpSpPr>
          <p:cNvPr id="31756" name="Groeperen 31755"/>
          <p:cNvGrpSpPr/>
          <p:nvPr/>
        </p:nvGrpSpPr>
        <p:grpSpPr>
          <a:xfrm>
            <a:off x="703183" y="3746141"/>
            <a:ext cx="8207297" cy="2359804"/>
            <a:chOff x="703183" y="3171730"/>
            <a:chExt cx="8207297" cy="2359804"/>
          </a:xfrm>
        </p:grpSpPr>
        <p:sp>
          <p:nvSpPr>
            <p:cNvPr id="25" name="Rechthoek 24"/>
            <p:cNvSpPr/>
            <p:nvPr/>
          </p:nvSpPr>
          <p:spPr>
            <a:xfrm>
              <a:off x="703183" y="3171730"/>
              <a:ext cx="6853408" cy="23598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Afgeronde rechthoek 7"/>
            <p:cNvSpPr/>
            <p:nvPr/>
          </p:nvSpPr>
          <p:spPr>
            <a:xfrm>
              <a:off x="968821" y="3233266"/>
              <a:ext cx="1025368" cy="451339"/>
            </a:xfrm>
            <a:prstGeom prst="roundRect">
              <a:avLst/>
            </a:prstGeom>
            <a:solidFill>
              <a:srgbClr val="CD24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1600" dirty="0" smtClean="0"/>
                <a:t>&lt;body&gt;</a:t>
              </a:r>
              <a:endParaRPr lang="nl-NL" sz="1600" dirty="0"/>
            </a:p>
          </p:txBody>
        </p:sp>
        <p:sp>
          <p:nvSpPr>
            <p:cNvPr id="9" name="Afgeronde rechthoek 8"/>
            <p:cNvSpPr/>
            <p:nvPr/>
          </p:nvSpPr>
          <p:spPr>
            <a:xfrm>
              <a:off x="968821" y="4813148"/>
              <a:ext cx="1025368" cy="451339"/>
            </a:xfrm>
            <a:prstGeom prst="roundRect">
              <a:avLst/>
            </a:prstGeom>
            <a:solidFill>
              <a:srgbClr val="CD24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1600" dirty="0" smtClean="0"/>
                <a:t>&lt;/body&gt;</a:t>
              </a:r>
              <a:endParaRPr lang="nl-NL" sz="1600" dirty="0"/>
            </a:p>
          </p:txBody>
        </p:sp>
        <p:sp>
          <p:nvSpPr>
            <p:cNvPr id="18" name="Afgeronde rechthoek 17"/>
            <p:cNvSpPr/>
            <p:nvPr/>
          </p:nvSpPr>
          <p:spPr>
            <a:xfrm>
              <a:off x="2782918" y="3721954"/>
              <a:ext cx="3287425" cy="456386"/>
            </a:xfrm>
            <a:prstGeom prst="roundRect">
              <a:avLst/>
            </a:prstGeom>
            <a:solidFill>
              <a:srgbClr val="1C88D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1600" dirty="0" smtClean="0"/>
                <a:t>Een kop</a:t>
              </a:r>
              <a:endParaRPr lang="nl-NL" sz="1600" dirty="0"/>
            </a:p>
          </p:txBody>
        </p:sp>
        <p:sp>
          <p:nvSpPr>
            <p:cNvPr id="19" name="Afgeronde rechthoek 18"/>
            <p:cNvSpPr/>
            <p:nvPr/>
          </p:nvSpPr>
          <p:spPr>
            <a:xfrm>
              <a:off x="1698660" y="3727001"/>
              <a:ext cx="1025368" cy="45133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1600" dirty="0" smtClean="0"/>
                <a:t>&lt;h1&gt;</a:t>
              </a:r>
              <a:endParaRPr lang="nl-NL" sz="1600" dirty="0"/>
            </a:p>
          </p:txBody>
        </p:sp>
        <p:sp>
          <p:nvSpPr>
            <p:cNvPr id="20" name="Afgeronde rechthoek 19"/>
            <p:cNvSpPr/>
            <p:nvPr/>
          </p:nvSpPr>
          <p:spPr>
            <a:xfrm>
              <a:off x="6152446" y="3711463"/>
              <a:ext cx="1025368" cy="45133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1600" dirty="0" smtClean="0"/>
                <a:t>&lt;/h1&gt;</a:t>
              </a:r>
              <a:endParaRPr lang="nl-NL" sz="1600" dirty="0"/>
            </a:p>
          </p:txBody>
        </p:sp>
        <p:sp>
          <p:nvSpPr>
            <p:cNvPr id="21" name="Afgeronde rechthoek 20"/>
            <p:cNvSpPr/>
            <p:nvPr/>
          </p:nvSpPr>
          <p:spPr>
            <a:xfrm>
              <a:off x="2782918" y="4268582"/>
              <a:ext cx="3287425" cy="456386"/>
            </a:xfrm>
            <a:prstGeom prst="roundRect">
              <a:avLst/>
            </a:prstGeom>
            <a:solidFill>
              <a:srgbClr val="1C88D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1600" dirty="0" smtClean="0"/>
                <a:t>Een paragraaf</a:t>
              </a:r>
              <a:endParaRPr lang="nl-NL" sz="1600" dirty="0"/>
            </a:p>
          </p:txBody>
        </p:sp>
        <p:sp>
          <p:nvSpPr>
            <p:cNvPr id="22" name="Afgeronde rechthoek 21"/>
            <p:cNvSpPr/>
            <p:nvPr/>
          </p:nvSpPr>
          <p:spPr>
            <a:xfrm>
              <a:off x="1698660" y="4273629"/>
              <a:ext cx="1025368" cy="45133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1600" dirty="0" smtClean="0"/>
                <a:t>&lt;p&gt;</a:t>
              </a:r>
              <a:endParaRPr lang="nl-NL" sz="1600" dirty="0"/>
            </a:p>
          </p:txBody>
        </p:sp>
        <p:sp>
          <p:nvSpPr>
            <p:cNvPr id="23" name="Afgeronde rechthoek 22"/>
            <p:cNvSpPr/>
            <p:nvPr/>
          </p:nvSpPr>
          <p:spPr>
            <a:xfrm>
              <a:off x="6152446" y="4258091"/>
              <a:ext cx="1025368" cy="45133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1600" dirty="0" smtClean="0"/>
                <a:t>&lt;/p&gt;</a:t>
              </a:r>
              <a:endParaRPr lang="nl-NL" sz="1600" dirty="0"/>
            </a:p>
          </p:txBody>
        </p:sp>
        <p:sp>
          <p:nvSpPr>
            <p:cNvPr id="28" name="Rechthoek 27"/>
            <p:cNvSpPr/>
            <p:nvPr/>
          </p:nvSpPr>
          <p:spPr>
            <a:xfrm>
              <a:off x="7651048" y="3171730"/>
              <a:ext cx="1259432" cy="235980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/>
                <a:t>body</a:t>
              </a:r>
              <a:endParaRPr lang="nl-NL" dirty="0"/>
            </a:p>
          </p:txBody>
        </p:sp>
      </p:grpSp>
      <p:sp>
        <p:nvSpPr>
          <p:cNvPr id="47" name="Afgeronde rechthoek 46"/>
          <p:cNvSpPr/>
          <p:nvPr/>
        </p:nvSpPr>
        <p:spPr>
          <a:xfrm>
            <a:off x="428096" y="593243"/>
            <a:ext cx="2069777" cy="45133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600" dirty="0" smtClean="0"/>
              <a:t>&lt;!</a:t>
            </a:r>
            <a:r>
              <a:rPr lang="nl-NL" sz="1600" dirty="0" err="1" smtClean="0"/>
              <a:t>doctype</a:t>
            </a:r>
            <a:r>
              <a:rPr lang="nl-NL" sz="1600" dirty="0" smtClean="0"/>
              <a:t> html&gt;</a:t>
            </a:r>
            <a:endParaRPr lang="nl-NL" sz="1600" dirty="0"/>
          </a:p>
        </p:txBody>
      </p:sp>
    </p:spTree>
    <p:extLst>
      <p:ext uri="{BB962C8B-B14F-4D97-AF65-F5344CB8AC3E}">
        <p14:creationId xmlns="" xmlns:p14="http://schemas.microsoft.com/office/powerpoint/2010/main" val="102634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1143577" y="1542950"/>
            <a:ext cx="7074216" cy="2800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smtClean="0">
                <a:latin typeface="Courier New"/>
                <a:cs typeface="Courier New"/>
              </a:rPr>
              <a:t>&lt;!</a:t>
            </a:r>
            <a:r>
              <a:rPr lang="nl-NL" sz="1600" dirty="0" err="1" smtClean="0">
                <a:latin typeface="Courier New"/>
                <a:cs typeface="Courier New"/>
              </a:rPr>
              <a:t>doctype</a:t>
            </a:r>
            <a:r>
              <a:rPr lang="nl-NL" sz="1600" dirty="0" smtClean="0">
                <a:latin typeface="Courier New"/>
                <a:cs typeface="Courier New"/>
              </a:rPr>
              <a:t> html&gt;</a:t>
            </a:r>
          </a:p>
          <a:p>
            <a:r>
              <a:rPr lang="nl-NL" sz="1600" dirty="0" smtClean="0">
                <a:latin typeface="Courier New"/>
                <a:cs typeface="Courier New"/>
              </a:rPr>
              <a:t>&lt;html&gt;</a:t>
            </a:r>
          </a:p>
          <a:p>
            <a:r>
              <a:rPr lang="nl-NL" sz="1600" dirty="0" smtClean="0">
                <a:latin typeface="Courier New"/>
                <a:cs typeface="Courier New"/>
              </a:rPr>
              <a:t>	&lt;</a:t>
            </a:r>
            <a:r>
              <a:rPr lang="nl-NL" sz="1600" dirty="0" err="1" smtClean="0">
                <a:latin typeface="Courier New"/>
                <a:cs typeface="Courier New"/>
              </a:rPr>
              <a:t>head</a:t>
            </a:r>
            <a:r>
              <a:rPr lang="nl-NL" sz="1600" dirty="0" smtClean="0">
                <a:latin typeface="Courier New"/>
                <a:cs typeface="Courier New"/>
              </a:rPr>
              <a:t>&gt;</a:t>
            </a:r>
          </a:p>
          <a:p>
            <a:r>
              <a:rPr lang="nl-NL" sz="1600" dirty="0">
                <a:latin typeface="Courier New"/>
                <a:cs typeface="Courier New"/>
              </a:rPr>
              <a:t>	</a:t>
            </a:r>
            <a:r>
              <a:rPr lang="nl-NL" sz="1600" dirty="0" smtClean="0">
                <a:latin typeface="Courier New"/>
                <a:cs typeface="Courier New"/>
              </a:rPr>
              <a:t>	&lt;</a:t>
            </a:r>
            <a:r>
              <a:rPr lang="nl-NL" sz="1600" dirty="0" err="1" smtClean="0">
                <a:latin typeface="Courier New"/>
                <a:cs typeface="Courier New"/>
              </a:rPr>
              <a:t>title</a:t>
            </a:r>
            <a:r>
              <a:rPr lang="nl-NL" sz="1600" dirty="0" smtClean="0">
                <a:latin typeface="Courier New"/>
                <a:cs typeface="Courier New"/>
              </a:rPr>
              <a:t>&gt;Simpele pagina&lt;/</a:t>
            </a:r>
            <a:r>
              <a:rPr lang="nl-NL" sz="1600" dirty="0" err="1" smtClean="0">
                <a:latin typeface="Courier New"/>
                <a:cs typeface="Courier New"/>
              </a:rPr>
              <a:t>title</a:t>
            </a:r>
            <a:r>
              <a:rPr lang="nl-NL" sz="1600" dirty="0" smtClean="0">
                <a:latin typeface="Courier New"/>
                <a:cs typeface="Courier New"/>
              </a:rPr>
              <a:t>&gt;</a:t>
            </a:r>
          </a:p>
          <a:p>
            <a:r>
              <a:rPr lang="nl-NL" sz="1600" dirty="0">
                <a:latin typeface="Courier New"/>
                <a:cs typeface="Courier New"/>
              </a:rPr>
              <a:t>	</a:t>
            </a:r>
            <a:r>
              <a:rPr lang="nl-NL" sz="1600" dirty="0" smtClean="0">
                <a:latin typeface="Courier New"/>
                <a:cs typeface="Courier New"/>
              </a:rPr>
              <a:t>&lt;/</a:t>
            </a:r>
            <a:r>
              <a:rPr lang="nl-NL" sz="1600" dirty="0" err="1" smtClean="0">
                <a:latin typeface="Courier New"/>
                <a:cs typeface="Courier New"/>
              </a:rPr>
              <a:t>head</a:t>
            </a:r>
            <a:r>
              <a:rPr lang="nl-NL" sz="1600" dirty="0" smtClean="0">
                <a:latin typeface="Courier New"/>
                <a:cs typeface="Courier New"/>
              </a:rPr>
              <a:t>&gt;</a:t>
            </a:r>
          </a:p>
          <a:p>
            <a:r>
              <a:rPr lang="nl-NL" sz="1600" dirty="0">
                <a:latin typeface="Courier New"/>
                <a:cs typeface="Courier New"/>
              </a:rPr>
              <a:t>	</a:t>
            </a:r>
            <a:r>
              <a:rPr lang="nl-NL" sz="1600" dirty="0" smtClean="0">
                <a:latin typeface="Courier New"/>
                <a:cs typeface="Courier New"/>
              </a:rPr>
              <a:t>&lt;body&gt;</a:t>
            </a:r>
          </a:p>
          <a:p>
            <a:r>
              <a:rPr lang="nl-NL" sz="1600" dirty="0">
                <a:latin typeface="Courier New"/>
                <a:cs typeface="Courier New"/>
              </a:rPr>
              <a:t>	</a:t>
            </a:r>
            <a:r>
              <a:rPr lang="nl-NL" sz="1600" dirty="0" smtClean="0">
                <a:latin typeface="Courier New"/>
                <a:cs typeface="Courier New"/>
              </a:rPr>
              <a:t>	&lt;h1&gt;Een kop&lt;/h1&gt;</a:t>
            </a:r>
          </a:p>
          <a:p>
            <a:r>
              <a:rPr lang="nl-NL" sz="1600" dirty="0">
                <a:latin typeface="Courier New"/>
                <a:cs typeface="Courier New"/>
              </a:rPr>
              <a:t>	</a:t>
            </a:r>
            <a:r>
              <a:rPr lang="nl-NL" sz="1600" dirty="0" smtClean="0">
                <a:latin typeface="Courier New"/>
                <a:cs typeface="Courier New"/>
              </a:rPr>
              <a:t>	&lt;p&gt;een paragraaf&lt;/p&gt;</a:t>
            </a:r>
          </a:p>
          <a:p>
            <a:r>
              <a:rPr lang="nl-NL" sz="1600" dirty="0">
                <a:latin typeface="Courier New"/>
                <a:cs typeface="Courier New"/>
              </a:rPr>
              <a:t>	</a:t>
            </a:r>
            <a:r>
              <a:rPr lang="nl-NL" sz="1600" dirty="0" smtClean="0">
                <a:latin typeface="Courier New"/>
                <a:cs typeface="Courier New"/>
              </a:rPr>
              <a:t>&lt;/body&gt;</a:t>
            </a:r>
          </a:p>
          <a:p>
            <a:r>
              <a:rPr lang="nl-NL" sz="1600" dirty="0" smtClean="0">
                <a:latin typeface="Courier New"/>
                <a:cs typeface="Courier New"/>
              </a:rPr>
              <a:t>&lt;/html&gt;</a:t>
            </a:r>
          </a:p>
          <a:p>
            <a:endParaRPr lang="nl-NL" sz="1600" dirty="0">
              <a:latin typeface="Courier New"/>
              <a:cs typeface="Courier New"/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1206957" y="944664"/>
            <a:ext cx="1811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smtClean="0">
                <a:solidFill>
                  <a:srgbClr val="CD2400"/>
                </a:solidFill>
              </a:rPr>
              <a:t>EXAMPLE SCRIPT</a:t>
            </a:r>
            <a:endParaRPr lang="nl-NL" b="1" dirty="0">
              <a:solidFill>
                <a:srgbClr val="CD24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9893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2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solidFill>
                  <a:srgbClr val="FFFFFF"/>
                </a:solidFill>
              </a:rPr>
              <a:t>Het web</a:t>
            </a:r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="" xmlns:p14="http://schemas.microsoft.com/office/powerpoint/2010/main" val="42014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88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159075" y="3091198"/>
            <a:ext cx="29660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6600" dirty="0" err="1" smtClean="0">
                <a:solidFill>
                  <a:schemeClr val="bg1"/>
                </a:solidFill>
              </a:rPr>
              <a:t>doctype</a:t>
            </a:r>
            <a:endParaRPr lang="nl-NL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979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fgeronde rechthoek 3"/>
          <p:cNvSpPr/>
          <p:nvPr/>
        </p:nvSpPr>
        <p:spPr>
          <a:xfrm>
            <a:off x="428096" y="1144093"/>
            <a:ext cx="1081449" cy="451339"/>
          </a:xfrm>
          <a:prstGeom prst="roundRect">
            <a:avLst/>
          </a:prstGeom>
          <a:solidFill>
            <a:schemeClr val="tx1">
              <a:alpha val="1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&lt;html&gt;</a:t>
            </a:r>
            <a:endParaRPr lang="nl-NL" sz="1600" dirty="0"/>
          </a:p>
        </p:txBody>
      </p:sp>
      <p:sp>
        <p:nvSpPr>
          <p:cNvPr id="11" name="Afgeronde rechthoek 10"/>
          <p:cNvSpPr/>
          <p:nvPr/>
        </p:nvSpPr>
        <p:spPr>
          <a:xfrm>
            <a:off x="428096" y="6229739"/>
            <a:ext cx="1081449" cy="451339"/>
          </a:xfrm>
          <a:prstGeom prst="roundRect">
            <a:avLst/>
          </a:prstGeom>
          <a:solidFill>
            <a:schemeClr val="tx1">
              <a:alpha val="1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&lt;/html&gt;</a:t>
            </a:r>
            <a:endParaRPr lang="nl-NL" sz="1600" dirty="0"/>
          </a:p>
        </p:txBody>
      </p:sp>
      <p:sp>
        <p:nvSpPr>
          <p:cNvPr id="3" name="Rechthoek 2"/>
          <p:cNvSpPr/>
          <p:nvPr/>
        </p:nvSpPr>
        <p:spPr>
          <a:xfrm>
            <a:off x="703183" y="1788785"/>
            <a:ext cx="6853408" cy="1941810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fgeronde rechthoek 4"/>
          <p:cNvSpPr/>
          <p:nvPr/>
        </p:nvSpPr>
        <p:spPr>
          <a:xfrm>
            <a:off x="983309" y="1946226"/>
            <a:ext cx="1025368" cy="451339"/>
          </a:xfrm>
          <a:prstGeom prst="roundRect">
            <a:avLst/>
          </a:prstGeom>
          <a:solidFill>
            <a:schemeClr val="tx1">
              <a:alpha val="1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</a:t>
            </a:r>
            <a:r>
              <a:rPr lang="nl-NL" sz="1600" dirty="0" err="1" smtClean="0"/>
              <a:t>head</a:t>
            </a:r>
            <a:r>
              <a:rPr lang="nl-NL" sz="1600" dirty="0" smtClean="0"/>
              <a:t>&gt;</a:t>
            </a:r>
            <a:endParaRPr lang="nl-NL" sz="1600" dirty="0"/>
          </a:p>
        </p:txBody>
      </p:sp>
      <p:sp>
        <p:nvSpPr>
          <p:cNvPr id="6" name="Afgeronde rechthoek 5"/>
          <p:cNvSpPr/>
          <p:nvPr/>
        </p:nvSpPr>
        <p:spPr>
          <a:xfrm>
            <a:off x="2782918" y="2492439"/>
            <a:ext cx="3287425" cy="456386"/>
          </a:xfrm>
          <a:prstGeom prst="roundRect">
            <a:avLst/>
          </a:prstGeom>
          <a:solidFill>
            <a:schemeClr val="tx1">
              <a:alpha val="1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Simpele pagina</a:t>
            </a:r>
            <a:endParaRPr lang="nl-NL" sz="1600" dirty="0"/>
          </a:p>
        </p:txBody>
      </p:sp>
      <p:sp>
        <p:nvSpPr>
          <p:cNvPr id="7" name="Afgeronde rechthoek 6"/>
          <p:cNvSpPr/>
          <p:nvPr/>
        </p:nvSpPr>
        <p:spPr>
          <a:xfrm>
            <a:off x="983309" y="3022300"/>
            <a:ext cx="1025368" cy="451339"/>
          </a:xfrm>
          <a:prstGeom prst="roundRect">
            <a:avLst/>
          </a:prstGeom>
          <a:solidFill>
            <a:schemeClr val="tx1">
              <a:alpha val="1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&lt;/</a:t>
            </a:r>
            <a:r>
              <a:rPr lang="nl-NL" sz="1600" dirty="0" err="1" smtClean="0"/>
              <a:t>head</a:t>
            </a:r>
            <a:r>
              <a:rPr lang="nl-NL" sz="1600" dirty="0" smtClean="0"/>
              <a:t>&gt;</a:t>
            </a:r>
            <a:endParaRPr lang="nl-NL" sz="1600" dirty="0"/>
          </a:p>
        </p:txBody>
      </p:sp>
      <p:sp>
        <p:nvSpPr>
          <p:cNvPr id="16" name="Afgeronde rechthoek 15"/>
          <p:cNvSpPr/>
          <p:nvPr/>
        </p:nvSpPr>
        <p:spPr>
          <a:xfrm>
            <a:off x="1698660" y="2497486"/>
            <a:ext cx="1025368" cy="451339"/>
          </a:xfrm>
          <a:prstGeom prst="roundRect">
            <a:avLst/>
          </a:prstGeom>
          <a:solidFill>
            <a:schemeClr val="tx1">
              <a:alpha val="1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</a:t>
            </a:r>
            <a:r>
              <a:rPr lang="nl-NL" sz="1600" dirty="0" err="1" smtClean="0"/>
              <a:t>title</a:t>
            </a:r>
            <a:r>
              <a:rPr lang="nl-NL" sz="1600" dirty="0" smtClean="0"/>
              <a:t>&gt;</a:t>
            </a:r>
            <a:endParaRPr lang="nl-NL" sz="1600" dirty="0"/>
          </a:p>
        </p:txBody>
      </p:sp>
      <p:sp>
        <p:nvSpPr>
          <p:cNvPr id="17" name="Afgeronde rechthoek 16"/>
          <p:cNvSpPr/>
          <p:nvPr/>
        </p:nvSpPr>
        <p:spPr>
          <a:xfrm>
            <a:off x="6152446" y="2481948"/>
            <a:ext cx="1025368" cy="451339"/>
          </a:xfrm>
          <a:prstGeom prst="roundRect">
            <a:avLst/>
          </a:prstGeom>
          <a:solidFill>
            <a:schemeClr val="tx1">
              <a:alpha val="1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&lt;/</a:t>
            </a:r>
            <a:r>
              <a:rPr lang="nl-NL" sz="1600" dirty="0" err="1" smtClean="0"/>
              <a:t>title</a:t>
            </a:r>
            <a:r>
              <a:rPr lang="nl-NL" sz="1600" dirty="0" smtClean="0"/>
              <a:t>&gt;</a:t>
            </a:r>
            <a:endParaRPr lang="nl-NL" sz="1600" dirty="0"/>
          </a:p>
        </p:txBody>
      </p:sp>
      <p:sp>
        <p:nvSpPr>
          <p:cNvPr id="26" name="Rechthoek 25"/>
          <p:cNvSpPr/>
          <p:nvPr/>
        </p:nvSpPr>
        <p:spPr>
          <a:xfrm>
            <a:off x="7651048" y="1788785"/>
            <a:ext cx="1259432" cy="1941810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head</a:t>
            </a:r>
            <a:endParaRPr lang="nl-NL" dirty="0"/>
          </a:p>
        </p:txBody>
      </p:sp>
      <p:sp>
        <p:nvSpPr>
          <p:cNvPr id="25" name="Rechthoek 24"/>
          <p:cNvSpPr/>
          <p:nvPr/>
        </p:nvSpPr>
        <p:spPr>
          <a:xfrm>
            <a:off x="703183" y="3746141"/>
            <a:ext cx="6853408" cy="2359804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Afgeronde rechthoek 7"/>
          <p:cNvSpPr/>
          <p:nvPr/>
        </p:nvSpPr>
        <p:spPr>
          <a:xfrm>
            <a:off x="968821" y="3807677"/>
            <a:ext cx="1025368" cy="451339"/>
          </a:xfrm>
          <a:prstGeom prst="roundRect">
            <a:avLst/>
          </a:prstGeom>
          <a:solidFill>
            <a:schemeClr val="tx1">
              <a:alpha val="1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&lt;body&gt;</a:t>
            </a:r>
            <a:endParaRPr lang="nl-NL" sz="1600" dirty="0"/>
          </a:p>
        </p:txBody>
      </p:sp>
      <p:sp>
        <p:nvSpPr>
          <p:cNvPr id="9" name="Afgeronde rechthoek 8"/>
          <p:cNvSpPr/>
          <p:nvPr/>
        </p:nvSpPr>
        <p:spPr>
          <a:xfrm>
            <a:off x="968821" y="5387559"/>
            <a:ext cx="1025368" cy="451339"/>
          </a:xfrm>
          <a:prstGeom prst="roundRect">
            <a:avLst/>
          </a:prstGeom>
          <a:solidFill>
            <a:schemeClr val="tx1">
              <a:alpha val="1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&lt;/body&gt;</a:t>
            </a:r>
            <a:endParaRPr lang="nl-NL" sz="1600" dirty="0"/>
          </a:p>
        </p:txBody>
      </p:sp>
      <p:sp>
        <p:nvSpPr>
          <p:cNvPr id="18" name="Afgeronde rechthoek 17"/>
          <p:cNvSpPr/>
          <p:nvPr/>
        </p:nvSpPr>
        <p:spPr>
          <a:xfrm>
            <a:off x="2782918" y="4296365"/>
            <a:ext cx="3287425" cy="456386"/>
          </a:xfrm>
          <a:prstGeom prst="roundRect">
            <a:avLst/>
          </a:prstGeom>
          <a:solidFill>
            <a:schemeClr val="tx1">
              <a:alpha val="1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Een kop</a:t>
            </a:r>
            <a:endParaRPr lang="nl-NL" sz="1600" dirty="0"/>
          </a:p>
        </p:txBody>
      </p:sp>
      <p:sp>
        <p:nvSpPr>
          <p:cNvPr id="19" name="Afgeronde rechthoek 18"/>
          <p:cNvSpPr/>
          <p:nvPr/>
        </p:nvSpPr>
        <p:spPr>
          <a:xfrm>
            <a:off x="1698660" y="4301412"/>
            <a:ext cx="1025368" cy="451339"/>
          </a:xfrm>
          <a:prstGeom prst="roundRect">
            <a:avLst/>
          </a:prstGeom>
          <a:solidFill>
            <a:schemeClr val="tx1">
              <a:alpha val="1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&lt;h1&gt;</a:t>
            </a:r>
            <a:endParaRPr lang="nl-NL" sz="1600" dirty="0"/>
          </a:p>
        </p:txBody>
      </p:sp>
      <p:sp>
        <p:nvSpPr>
          <p:cNvPr id="20" name="Afgeronde rechthoek 19"/>
          <p:cNvSpPr/>
          <p:nvPr/>
        </p:nvSpPr>
        <p:spPr>
          <a:xfrm>
            <a:off x="6152446" y="4285874"/>
            <a:ext cx="1025368" cy="451339"/>
          </a:xfrm>
          <a:prstGeom prst="roundRect">
            <a:avLst/>
          </a:prstGeom>
          <a:solidFill>
            <a:schemeClr val="tx1">
              <a:alpha val="1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&lt;/h1&gt;</a:t>
            </a:r>
            <a:endParaRPr lang="nl-NL" sz="1600" dirty="0"/>
          </a:p>
        </p:txBody>
      </p:sp>
      <p:sp>
        <p:nvSpPr>
          <p:cNvPr id="21" name="Afgeronde rechthoek 20"/>
          <p:cNvSpPr/>
          <p:nvPr/>
        </p:nvSpPr>
        <p:spPr>
          <a:xfrm>
            <a:off x="2782918" y="4842993"/>
            <a:ext cx="3287425" cy="456386"/>
          </a:xfrm>
          <a:prstGeom prst="roundRect">
            <a:avLst/>
          </a:prstGeom>
          <a:solidFill>
            <a:schemeClr val="tx1">
              <a:alpha val="1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Een paragraaf</a:t>
            </a:r>
            <a:endParaRPr lang="nl-NL" sz="1600" dirty="0"/>
          </a:p>
        </p:txBody>
      </p:sp>
      <p:sp>
        <p:nvSpPr>
          <p:cNvPr id="22" name="Afgeronde rechthoek 21"/>
          <p:cNvSpPr/>
          <p:nvPr/>
        </p:nvSpPr>
        <p:spPr>
          <a:xfrm>
            <a:off x="1698660" y="4848040"/>
            <a:ext cx="1025368" cy="451339"/>
          </a:xfrm>
          <a:prstGeom prst="roundRect">
            <a:avLst/>
          </a:prstGeom>
          <a:solidFill>
            <a:schemeClr val="tx1">
              <a:alpha val="1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&lt;p&gt;</a:t>
            </a:r>
            <a:endParaRPr lang="nl-NL" sz="1600" dirty="0"/>
          </a:p>
        </p:txBody>
      </p:sp>
      <p:sp>
        <p:nvSpPr>
          <p:cNvPr id="23" name="Afgeronde rechthoek 22"/>
          <p:cNvSpPr/>
          <p:nvPr/>
        </p:nvSpPr>
        <p:spPr>
          <a:xfrm>
            <a:off x="6152446" y="4832502"/>
            <a:ext cx="1025368" cy="451339"/>
          </a:xfrm>
          <a:prstGeom prst="roundRect">
            <a:avLst/>
          </a:prstGeom>
          <a:solidFill>
            <a:schemeClr val="tx1">
              <a:alpha val="1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&lt;/p&gt;</a:t>
            </a:r>
            <a:endParaRPr lang="nl-NL" sz="1600" dirty="0"/>
          </a:p>
        </p:txBody>
      </p:sp>
      <p:sp>
        <p:nvSpPr>
          <p:cNvPr id="28" name="Rechthoek 27"/>
          <p:cNvSpPr/>
          <p:nvPr/>
        </p:nvSpPr>
        <p:spPr>
          <a:xfrm>
            <a:off x="7651048" y="3746141"/>
            <a:ext cx="1259432" cy="2359804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body</a:t>
            </a:r>
            <a:endParaRPr lang="nl-NL" dirty="0"/>
          </a:p>
        </p:txBody>
      </p:sp>
      <p:sp>
        <p:nvSpPr>
          <p:cNvPr id="47" name="Afgeronde rechthoek 46"/>
          <p:cNvSpPr/>
          <p:nvPr/>
        </p:nvSpPr>
        <p:spPr>
          <a:xfrm>
            <a:off x="428096" y="593243"/>
            <a:ext cx="2069777" cy="45133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600" dirty="0" smtClean="0"/>
              <a:t>&lt;!</a:t>
            </a:r>
            <a:r>
              <a:rPr lang="nl-NL" sz="1600" dirty="0" err="1" smtClean="0"/>
              <a:t>doctype</a:t>
            </a:r>
            <a:r>
              <a:rPr lang="nl-NL" sz="1600" dirty="0" smtClean="0"/>
              <a:t> html&gt;</a:t>
            </a:r>
            <a:endParaRPr lang="nl-NL" sz="1600" dirty="0"/>
          </a:p>
        </p:txBody>
      </p:sp>
    </p:spTree>
    <p:extLst>
      <p:ext uri="{BB962C8B-B14F-4D97-AF65-F5344CB8AC3E}">
        <p14:creationId xmlns="" xmlns:p14="http://schemas.microsoft.com/office/powerpoint/2010/main" val="412122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385528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nl-NL" sz="1200" b="1" dirty="0">
                <a:latin typeface="Verdana" charset="0"/>
                <a:ea typeface="ＭＳ Ｐゴシック" charset="0"/>
                <a:cs typeface="ＭＳ Ｐゴシック" charset="0"/>
              </a:rPr>
              <a:t>HTML 4.01</a:t>
            </a:r>
            <a:r>
              <a:rPr lang="nl-NL" sz="1200" dirty="0">
                <a:latin typeface="Verdana" charset="0"/>
                <a:ea typeface="ＭＳ Ｐゴシック" charset="0"/>
                <a:cs typeface="ＭＳ Ｐゴシック" charset="0"/>
              </a:rPr>
              <a:t>   </a:t>
            </a:r>
          </a:p>
          <a:p>
            <a:pPr lvl="1" eaLnBrk="1" hangingPunct="1"/>
            <a:r>
              <a:rPr lang="nl-NL" sz="1200" dirty="0">
                <a:latin typeface="Verdana" charset="0"/>
                <a:ea typeface="ＭＳ Ｐゴシック" charset="0"/>
              </a:rPr>
              <a:t>[</a:t>
            </a:r>
            <a:r>
              <a:rPr lang="nl-NL" sz="1200" dirty="0" err="1">
                <a:latin typeface="Verdana" charset="0"/>
                <a:ea typeface="ＭＳ Ｐゴシック" charset="0"/>
              </a:rPr>
              <a:t>Strict</a:t>
            </a:r>
            <a:r>
              <a:rPr lang="nl-NL" sz="1200" dirty="0">
                <a:latin typeface="Verdana" charset="0"/>
                <a:ea typeface="ＭＳ Ｐゴシック" charset="0"/>
              </a:rPr>
              <a:t> DTD]: &lt;</a:t>
            </a:r>
            <a:r>
              <a:rPr lang="nl-NL" sz="1200" b="1" dirty="0">
                <a:latin typeface="Verdana" charset="0"/>
                <a:ea typeface="ＭＳ Ｐゴシック" charset="0"/>
              </a:rPr>
              <a:t>!DOCTYPE</a:t>
            </a:r>
            <a:r>
              <a:rPr lang="nl-NL" sz="1200" dirty="0">
                <a:latin typeface="Verdana" charset="0"/>
                <a:ea typeface="ＭＳ Ｐゴシック" charset="0"/>
              </a:rPr>
              <a:t> HTML PUBLIC "-//W3C//DTD HTML 4.01//EN" </a:t>
            </a:r>
            <a:r>
              <a:rPr lang="nl-NL" sz="1200" dirty="0">
                <a:latin typeface="Verdana" charset="0"/>
                <a:ea typeface="ＭＳ Ｐゴシック" charset="0"/>
                <a:hlinkClick r:id="rId2"/>
              </a:rPr>
              <a:t>http://www.w3.org/TR/html4/strict.dtd</a:t>
            </a:r>
            <a:r>
              <a:rPr lang="nl-NL" sz="1200" dirty="0">
                <a:latin typeface="Verdana" charset="0"/>
                <a:ea typeface="ＭＳ Ｐゴシック" charset="0"/>
              </a:rPr>
              <a:t>&gt;</a:t>
            </a:r>
          </a:p>
          <a:p>
            <a:pPr lvl="1" eaLnBrk="1" hangingPunct="1"/>
            <a:r>
              <a:rPr lang="nl-NL" sz="1200" dirty="0">
                <a:latin typeface="Verdana" charset="0"/>
                <a:ea typeface="ＭＳ Ｐゴシック" charset="0"/>
              </a:rPr>
              <a:t>[</a:t>
            </a:r>
            <a:r>
              <a:rPr lang="nl-NL" sz="1200" dirty="0" err="1">
                <a:latin typeface="Verdana" charset="0"/>
                <a:ea typeface="ＭＳ Ｐゴシック" charset="0"/>
              </a:rPr>
              <a:t>Transitional</a:t>
            </a:r>
            <a:r>
              <a:rPr lang="nl-NL" sz="1200" dirty="0">
                <a:latin typeface="Verdana" charset="0"/>
                <a:ea typeface="ＭＳ Ｐゴシック" charset="0"/>
              </a:rPr>
              <a:t> DTD]: &lt;</a:t>
            </a:r>
            <a:r>
              <a:rPr lang="nl-NL" sz="1200" b="1" dirty="0">
                <a:latin typeface="Verdana" charset="0"/>
                <a:ea typeface="ＭＳ Ｐゴシック" charset="0"/>
              </a:rPr>
              <a:t>!DOCTYPE</a:t>
            </a:r>
            <a:r>
              <a:rPr lang="nl-NL" sz="1200" dirty="0">
                <a:latin typeface="Verdana" charset="0"/>
                <a:ea typeface="ＭＳ Ｐゴシック" charset="0"/>
              </a:rPr>
              <a:t> HTML PUBLIC "-//W3C//DTD HTML 4.01 </a:t>
            </a:r>
            <a:r>
              <a:rPr lang="nl-NL" sz="1200" dirty="0" err="1">
                <a:latin typeface="Verdana" charset="0"/>
                <a:ea typeface="ＭＳ Ｐゴシック" charset="0"/>
              </a:rPr>
              <a:t>Transitional</a:t>
            </a:r>
            <a:r>
              <a:rPr lang="nl-NL" sz="1200" dirty="0">
                <a:latin typeface="Verdana" charset="0"/>
                <a:ea typeface="ＭＳ Ｐゴシック" charset="0"/>
              </a:rPr>
              <a:t>//EN" </a:t>
            </a:r>
            <a:r>
              <a:rPr lang="nl-NL" sz="1200" dirty="0">
                <a:latin typeface="Verdana" charset="0"/>
                <a:ea typeface="ＭＳ Ｐゴシック" charset="0"/>
                <a:hlinkClick r:id="rId3"/>
              </a:rPr>
              <a:t>http://www.w3.org/TR/html4/loose.dtd</a:t>
            </a:r>
            <a:r>
              <a:rPr lang="nl-NL" sz="1200" dirty="0">
                <a:latin typeface="Verdana" charset="0"/>
                <a:ea typeface="ＭＳ Ｐゴシック" charset="0"/>
              </a:rPr>
              <a:t>&gt;</a:t>
            </a:r>
          </a:p>
          <a:p>
            <a:pPr lvl="1" eaLnBrk="1" hangingPunct="1"/>
            <a:r>
              <a:rPr lang="nl-NL" sz="1200" dirty="0">
                <a:latin typeface="Verdana" charset="0"/>
                <a:ea typeface="ＭＳ Ｐゴシック" charset="0"/>
              </a:rPr>
              <a:t>[</a:t>
            </a:r>
            <a:r>
              <a:rPr lang="nl-NL" sz="1200" dirty="0" err="1">
                <a:latin typeface="Verdana" charset="0"/>
                <a:ea typeface="ＭＳ Ｐゴシック" charset="0"/>
              </a:rPr>
              <a:t>Frameset</a:t>
            </a:r>
            <a:r>
              <a:rPr lang="nl-NL" sz="1200" dirty="0">
                <a:latin typeface="Verdana" charset="0"/>
                <a:ea typeface="ＭＳ Ｐゴシック" charset="0"/>
              </a:rPr>
              <a:t> DTD]: &lt;</a:t>
            </a:r>
            <a:r>
              <a:rPr lang="nl-NL" sz="1200" b="1" dirty="0">
                <a:latin typeface="Verdana" charset="0"/>
                <a:ea typeface="ＭＳ Ｐゴシック" charset="0"/>
              </a:rPr>
              <a:t>!DOCTYPE</a:t>
            </a:r>
            <a:r>
              <a:rPr lang="nl-NL" sz="1200" dirty="0">
                <a:latin typeface="Verdana" charset="0"/>
                <a:ea typeface="ＭＳ Ｐゴシック" charset="0"/>
              </a:rPr>
              <a:t> HTML PUBLIC "-//W3C//DTD HTML 4.01 </a:t>
            </a:r>
            <a:r>
              <a:rPr lang="nl-NL" sz="1200" dirty="0" err="1">
                <a:latin typeface="Verdana" charset="0"/>
                <a:ea typeface="ＭＳ Ｐゴシック" charset="0"/>
              </a:rPr>
              <a:t>Frameset</a:t>
            </a:r>
            <a:r>
              <a:rPr lang="nl-NL" sz="1200" dirty="0">
                <a:latin typeface="Verdana" charset="0"/>
                <a:ea typeface="ＭＳ Ｐゴシック" charset="0"/>
              </a:rPr>
              <a:t>//EN" </a:t>
            </a:r>
            <a:r>
              <a:rPr lang="nl-NL" sz="1200" dirty="0">
                <a:latin typeface="Verdana" charset="0"/>
                <a:ea typeface="ＭＳ Ｐゴシック" charset="0"/>
                <a:hlinkClick r:id="rId4"/>
              </a:rPr>
              <a:t>http://www.w3.org/TR/html4/frameset.dtd</a:t>
            </a:r>
            <a:r>
              <a:rPr lang="nl-NL" sz="1200" dirty="0">
                <a:latin typeface="Verdana" charset="0"/>
                <a:ea typeface="ＭＳ Ｐゴシック" charset="0"/>
              </a:rPr>
              <a:t>&gt; </a:t>
            </a:r>
          </a:p>
          <a:p>
            <a:pPr marL="0" indent="0" eaLnBrk="1" hangingPunct="1">
              <a:buFont typeface="Arial" charset="0"/>
              <a:buNone/>
            </a:pPr>
            <a:r>
              <a:rPr lang="nl-NL" sz="1200" b="1" dirty="0">
                <a:latin typeface="Verdana" charset="0"/>
                <a:ea typeface="ＭＳ Ｐゴシック" charset="0"/>
                <a:cs typeface="ＭＳ Ｐゴシック" charset="0"/>
              </a:rPr>
              <a:t>XHTML 1.0</a:t>
            </a:r>
            <a:r>
              <a:rPr lang="nl-NL" sz="1200" dirty="0">
                <a:latin typeface="Verdana" charset="0"/>
                <a:ea typeface="ＭＳ Ｐゴシック" charset="0"/>
                <a:cs typeface="ＭＳ Ｐゴシック" charset="0"/>
              </a:rPr>
              <a:t>   </a:t>
            </a:r>
          </a:p>
          <a:p>
            <a:pPr lvl="1" eaLnBrk="1" hangingPunct="1"/>
            <a:r>
              <a:rPr lang="nl-NL" sz="1200" dirty="0">
                <a:latin typeface="Verdana" charset="0"/>
                <a:ea typeface="ＭＳ Ｐゴシック" charset="0"/>
              </a:rPr>
              <a:t>[</a:t>
            </a:r>
            <a:r>
              <a:rPr lang="nl-NL" sz="1200" dirty="0" err="1">
                <a:latin typeface="Verdana" charset="0"/>
                <a:ea typeface="ＭＳ Ｐゴシック" charset="0"/>
              </a:rPr>
              <a:t>Strict</a:t>
            </a:r>
            <a:r>
              <a:rPr lang="nl-NL" sz="1200" dirty="0">
                <a:latin typeface="Verdana" charset="0"/>
                <a:ea typeface="ＭＳ Ｐゴシック" charset="0"/>
              </a:rPr>
              <a:t> DTD]: &lt;</a:t>
            </a:r>
            <a:r>
              <a:rPr lang="nl-NL" sz="1200" b="1" dirty="0">
                <a:latin typeface="Verdana" charset="0"/>
                <a:ea typeface="ＭＳ Ｐゴシック" charset="0"/>
              </a:rPr>
              <a:t>!DOCTYPE</a:t>
            </a:r>
            <a:r>
              <a:rPr lang="nl-NL" sz="1200" dirty="0">
                <a:latin typeface="Verdana" charset="0"/>
                <a:ea typeface="ＭＳ Ｐゴシック" charset="0"/>
              </a:rPr>
              <a:t> html PUBLIC "-//W3C//DTD XHTML 1.0 </a:t>
            </a:r>
            <a:r>
              <a:rPr lang="nl-NL" sz="1200" dirty="0" err="1">
                <a:latin typeface="Verdana" charset="0"/>
                <a:ea typeface="ＭＳ Ｐゴシック" charset="0"/>
              </a:rPr>
              <a:t>Strict</a:t>
            </a:r>
            <a:r>
              <a:rPr lang="nl-NL" sz="1200" dirty="0">
                <a:latin typeface="Verdana" charset="0"/>
                <a:ea typeface="ＭＳ Ｐゴシック" charset="0"/>
              </a:rPr>
              <a:t>//EN" </a:t>
            </a:r>
            <a:r>
              <a:rPr lang="nl-NL" sz="1200" dirty="0">
                <a:latin typeface="Verdana" charset="0"/>
                <a:ea typeface="ＭＳ Ｐゴシック" charset="0"/>
                <a:hlinkClick r:id="rId5"/>
              </a:rPr>
              <a:t>http://www.w3.org/TR/xhtml1/DTD/xhtml1-strict.dtd</a:t>
            </a:r>
            <a:r>
              <a:rPr lang="nl-NL" sz="1200" dirty="0">
                <a:latin typeface="Verdana" charset="0"/>
                <a:ea typeface="ＭＳ Ｐゴシック" charset="0"/>
              </a:rPr>
              <a:t>&gt;</a:t>
            </a:r>
          </a:p>
          <a:p>
            <a:pPr lvl="1" eaLnBrk="1" hangingPunct="1"/>
            <a:r>
              <a:rPr lang="nl-NL" sz="1200" dirty="0">
                <a:latin typeface="Verdana" charset="0"/>
                <a:ea typeface="ＭＳ Ｐゴシック" charset="0"/>
              </a:rPr>
              <a:t>[</a:t>
            </a:r>
            <a:r>
              <a:rPr lang="nl-NL" sz="1200" dirty="0" err="1">
                <a:latin typeface="Verdana" charset="0"/>
                <a:ea typeface="ＭＳ Ｐゴシック" charset="0"/>
              </a:rPr>
              <a:t>Transitional</a:t>
            </a:r>
            <a:r>
              <a:rPr lang="nl-NL" sz="1200" dirty="0">
                <a:latin typeface="Verdana" charset="0"/>
                <a:ea typeface="ＭＳ Ｐゴシック" charset="0"/>
              </a:rPr>
              <a:t> DTD]: &lt;</a:t>
            </a:r>
            <a:r>
              <a:rPr lang="nl-NL" sz="1200" b="1" dirty="0">
                <a:latin typeface="Verdana" charset="0"/>
                <a:ea typeface="ＭＳ Ｐゴシック" charset="0"/>
              </a:rPr>
              <a:t>!DOCTYPE</a:t>
            </a:r>
            <a:r>
              <a:rPr lang="nl-NL" sz="1200" dirty="0">
                <a:latin typeface="Verdana" charset="0"/>
                <a:ea typeface="ＭＳ Ｐゴシック" charset="0"/>
              </a:rPr>
              <a:t> html PUBLIC "-//W3C//DTD XHTML 1.0 </a:t>
            </a:r>
            <a:r>
              <a:rPr lang="nl-NL" sz="1200" dirty="0" err="1">
                <a:latin typeface="Verdana" charset="0"/>
                <a:ea typeface="ＭＳ Ｐゴシック" charset="0"/>
              </a:rPr>
              <a:t>Transitional</a:t>
            </a:r>
            <a:r>
              <a:rPr lang="nl-NL" sz="1200" dirty="0">
                <a:latin typeface="Verdana" charset="0"/>
                <a:ea typeface="ＭＳ Ｐゴシック" charset="0"/>
              </a:rPr>
              <a:t>//EN" </a:t>
            </a:r>
            <a:r>
              <a:rPr lang="nl-NL" sz="1200" dirty="0">
                <a:latin typeface="Verdana" charset="0"/>
                <a:ea typeface="ＭＳ Ｐゴシック" charset="0"/>
                <a:hlinkClick r:id="rId6"/>
              </a:rPr>
              <a:t>http://www.w3.org/TR/xhtml1/DTD/xhtml1-transitional.dtd</a:t>
            </a:r>
            <a:r>
              <a:rPr lang="nl-NL" sz="1200" dirty="0">
                <a:latin typeface="Verdana" charset="0"/>
                <a:ea typeface="ＭＳ Ｐゴシック" charset="0"/>
              </a:rPr>
              <a:t>&gt;</a:t>
            </a:r>
          </a:p>
          <a:p>
            <a:pPr lvl="1" eaLnBrk="1" hangingPunct="1"/>
            <a:r>
              <a:rPr lang="nl-NL" sz="1200" dirty="0">
                <a:latin typeface="Verdana" charset="0"/>
                <a:ea typeface="ＭＳ Ｐゴシック" charset="0"/>
              </a:rPr>
              <a:t>[</a:t>
            </a:r>
            <a:r>
              <a:rPr lang="nl-NL" sz="1200" dirty="0" err="1">
                <a:latin typeface="Verdana" charset="0"/>
                <a:ea typeface="ＭＳ Ｐゴシック" charset="0"/>
              </a:rPr>
              <a:t>Frameset</a:t>
            </a:r>
            <a:r>
              <a:rPr lang="nl-NL" sz="1200" dirty="0">
                <a:latin typeface="Verdana" charset="0"/>
                <a:ea typeface="ＭＳ Ｐゴシック" charset="0"/>
              </a:rPr>
              <a:t> DTD]: &lt;</a:t>
            </a:r>
            <a:r>
              <a:rPr lang="nl-NL" sz="1200" b="1" dirty="0">
                <a:latin typeface="Verdana" charset="0"/>
                <a:ea typeface="ＭＳ Ｐゴシック" charset="0"/>
              </a:rPr>
              <a:t>!DOCTYPE</a:t>
            </a:r>
            <a:r>
              <a:rPr lang="nl-NL" sz="1200" dirty="0">
                <a:latin typeface="Verdana" charset="0"/>
                <a:ea typeface="ＭＳ Ｐゴシック" charset="0"/>
              </a:rPr>
              <a:t> html PUBLIC "-//W3C//DTD XHTML 1.0 </a:t>
            </a:r>
            <a:r>
              <a:rPr lang="nl-NL" sz="1200" dirty="0" err="1">
                <a:latin typeface="Verdana" charset="0"/>
                <a:ea typeface="ＭＳ Ｐゴシック" charset="0"/>
              </a:rPr>
              <a:t>Frameset</a:t>
            </a:r>
            <a:r>
              <a:rPr lang="nl-NL" sz="1200" dirty="0">
                <a:latin typeface="Verdana" charset="0"/>
                <a:ea typeface="ＭＳ Ｐゴシック" charset="0"/>
              </a:rPr>
              <a:t>//EN" "http://www.w3.org/TR/xhtml1/DTD/xhtml1-frameset.dtd"&gt;</a:t>
            </a:r>
          </a:p>
          <a:p>
            <a:pPr marL="0" indent="0" eaLnBrk="1" hangingPunct="1">
              <a:buFont typeface="Arial" charset="0"/>
              <a:buNone/>
            </a:pPr>
            <a:r>
              <a:rPr lang="nl-NL" sz="1200" b="1" dirty="0">
                <a:latin typeface="Verdana" charset="0"/>
                <a:ea typeface="ＭＳ Ｐゴシック" charset="0"/>
                <a:cs typeface="ＭＳ Ｐゴシック" charset="0"/>
              </a:rPr>
              <a:t>HTML 5</a:t>
            </a:r>
          </a:p>
          <a:p>
            <a:pPr lvl="1" eaLnBrk="1" hangingPunct="1"/>
            <a:r>
              <a:rPr lang="nl-NL" sz="1200" dirty="0">
                <a:latin typeface="Verdana" charset="0"/>
                <a:ea typeface="ＭＳ Ｐゴシック" charset="0"/>
              </a:rPr>
              <a:t>&lt;!DOCTYPE html&gt; </a:t>
            </a:r>
          </a:p>
        </p:txBody>
      </p:sp>
      <p:sp>
        <p:nvSpPr>
          <p:cNvPr id="5" name="Ovaal 4"/>
          <p:cNvSpPr/>
          <p:nvPr/>
        </p:nvSpPr>
        <p:spPr>
          <a:xfrm>
            <a:off x="3220791" y="4733818"/>
            <a:ext cx="1311908" cy="1311908"/>
          </a:xfrm>
          <a:prstGeom prst="ellipse">
            <a:avLst/>
          </a:prstGeom>
          <a:solidFill>
            <a:srgbClr val="1C88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n</a:t>
            </a:r>
            <a:r>
              <a:rPr lang="nl-NL" dirty="0" err="1" smtClean="0"/>
              <a:t>ice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simple</a:t>
            </a:r>
            <a:endParaRPr lang="nl-NL" dirty="0"/>
          </a:p>
        </p:txBody>
      </p:sp>
      <p:cxnSp>
        <p:nvCxnSpPr>
          <p:cNvPr id="6" name="Rechte verbindingslijn met pijl 5"/>
          <p:cNvCxnSpPr>
            <a:endCxn id="5" idx="2"/>
          </p:cNvCxnSpPr>
          <p:nvPr/>
        </p:nvCxnSpPr>
        <p:spPr>
          <a:xfrm>
            <a:off x="2193510" y="4985729"/>
            <a:ext cx="1027281" cy="4040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kstvak 6"/>
          <p:cNvSpPr txBox="1"/>
          <p:nvPr/>
        </p:nvSpPr>
        <p:spPr>
          <a:xfrm>
            <a:off x="3704829" y="6161310"/>
            <a:ext cx="290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… </a:t>
            </a:r>
            <a:r>
              <a:rPr lang="nl-NL" dirty="0" err="1" smtClean="0"/>
              <a:t>and</a:t>
            </a:r>
            <a:r>
              <a:rPr lang="nl-NL" dirty="0"/>
              <a:t> </a:t>
            </a:r>
            <a:r>
              <a:rPr lang="nl-NL" dirty="0" err="1" smtClean="0"/>
              <a:t>backwards</a:t>
            </a:r>
            <a:r>
              <a:rPr lang="nl-NL" dirty="0" smtClean="0"/>
              <a:t> compatible</a:t>
            </a:r>
            <a:endParaRPr lang="nl-NL" dirty="0"/>
          </a:p>
        </p:txBody>
      </p:sp>
    </p:spTree>
    <p:extLst>
      <p:ext uri="{BB962C8B-B14F-4D97-AF65-F5344CB8AC3E}">
        <p14:creationId xmlns="" xmlns:p14="http://schemas.microsoft.com/office/powerpoint/2010/main" val="373265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88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617347" y="2909777"/>
            <a:ext cx="19005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6600" dirty="0" err="1" smtClean="0">
                <a:solidFill>
                  <a:schemeClr val="bg1"/>
                </a:solidFill>
                <a:latin typeface="Calibri"/>
                <a:cs typeface="Calibri"/>
              </a:rPr>
              <a:t>head</a:t>
            </a:r>
            <a:endParaRPr lang="nl-NL" sz="6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7439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fgeronde rechthoek 3"/>
          <p:cNvSpPr/>
          <p:nvPr/>
        </p:nvSpPr>
        <p:spPr>
          <a:xfrm>
            <a:off x="428096" y="1144093"/>
            <a:ext cx="1081449" cy="451339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&lt;html&gt;</a:t>
            </a:r>
            <a:endParaRPr lang="nl-NL" sz="1600" dirty="0"/>
          </a:p>
        </p:txBody>
      </p:sp>
      <p:sp>
        <p:nvSpPr>
          <p:cNvPr id="11" name="Afgeronde rechthoek 10"/>
          <p:cNvSpPr/>
          <p:nvPr/>
        </p:nvSpPr>
        <p:spPr>
          <a:xfrm>
            <a:off x="428096" y="6229739"/>
            <a:ext cx="1081449" cy="451339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&lt;/html&gt;</a:t>
            </a:r>
            <a:endParaRPr lang="nl-NL" sz="1600" dirty="0"/>
          </a:p>
        </p:txBody>
      </p:sp>
      <p:grpSp>
        <p:nvGrpSpPr>
          <p:cNvPr id="31755" name="Groeperen 31754"/>
          <p:cNvGrpSpPr/>
          <p:nvPr/>
        </p:nvGrpSpPr>
        <p:grpSpPr>
          <a:xfrm>
            <a:off x="703183" y="1788785"/>
            <a:ext cx="8207297" cy="1941810"/>
            <a:chOff x="703183" y="1070619"/>
            <a:chExt cx="8207297" cy="1941810"/>
          </a:xfrm>
        </p:grpSpPr>
        <p:sp>
          <p:nvSpPr>
            <p:cNvPr id="3" name="Rechthoek 2"/>
            <p:cNvSpPr/>
            <p:nvPr/>
          </p:nvSpPr>
          <p:spPr>
            <a:xfrm>
              <a:off x="703183" y="1070619"/>
              <a:ext cx="6853408" cy="19418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" name="Afgeronde rechthoek 4"/>
            <p:cNvSpPr/>
            <p:nvPr/>
          </p:nvSpPr>
          <p:spPr>
            <a:xfrm>
              <a:off x="983309" y="1228060"/>
              <a:ext cx="1025368" cy="451339"/>
            </a:xfrm>
            <a:prstGeom prst="roundRect">
              <a:avLst/>
            </a:prstGeom>
            <a:solidFill>
              <a:srgbClr val="CD24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1600" dirty="0" smtClean="0"/>
                <a:t>&lt;</a:t>
              </a:r>
              <a:r>
                <a:rPr lang="nl-NL" sz="1600" dirty="0" err="1" smtClean="0"/>
                <a:t>head</a:t>
              </a:r>
              <a:r>
                <a:rPr lang="nl-NL" sz="1600" dirty="0" smtClean="0"/>
                <a:t>&gt;</a:t>
              </a:r>
              <a:endParaRPr lang="nl-NL" sz="1600" dirty="0"/>
            </a:p>
          </p:txBody>
        </p:sp>
        <p:sp>
          <p:nvSpPr>
            <p:cNvPr id="6" name="Afgeronde rechthoek 5"/>
            <p:cNvSpPr/>
            <p:nvPr/>
          </p:nvSpPr>
          <p:spPr>
            <a:xfrm>
              <a:off x="2782918" y="1774273"/>
              <a:ext cx="3287425" cy="456386"/>
            </a:xfrm>
            <a:prstGeom prst="roundRect">
              <a:avLst/>
            </a:prstGeom>
            <a:solidFill>
              <a:srgbClr val="1C88D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1600" dirty="0" smtClean="0"/>
                <a:t>Simpele pagina</a:t>
              </a:r>
              <a:endParaRPr lang="nl-NL" sz="1600" dirty="0"/>
            </a:p>
          </p:txBody>
        </p:sp>
        <p:sp>
          <p:nvSpPr>
            <p:cNvPr id="7" name="Afgeronde rechthoek 6"/>
            <p:cNvSpPr/>
            <p:nvPr/>
          </p:nvSpPr>
          <p:spPr>
            <a:xfrm>
              <a:off x="983309" y="2304134"/>
              <a:ext cx="1025368" cy="451339"/>
            </a:xfrm>
            <a:prstGeom prst="roundRect">
              <a:avLst/>
            </a:prstGeom>
            <a:solidFill>
              <a:srgbClr val="CD24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1600" dirty="0" smtClean="0"/>
                <a:t>&lt;/</a:t>
              </a:r>
              <a:r>
                <a:rPr lang="nl-NL" sz="1600" dirty="0" err="1" smtClean="0"/>
                <a:t>head</a:t>
              </a:r>
              <a:r>
                <a:rPr lang="nl-NL" sz="1600" dirty="0" smtClean="0"/>
                <a:t>&gt;</a:t>
              </a:r>
              <a:endParaRPr lang="nl-NL" sz="1600" dirty="0"/>
            </a:p>
          </p:txBody>
        </p:sp>
        <p:sp>
          <p:nvSpPr>
            <p:cNvPr id="16" name="Afgeronde rechthoek 15"/>
            <p:cNvSpPr/>
            <p:nvPr/>
          </p:nvSpPr>
          <p:spPr>
            <a:xfrm>
              <a:off x="1698660" y="1779320"/>
              <a:ext cx="1025368" cy="45133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1600" dirty="0" smtClean="0"/>
                <a:t>&lt;</a:t>
              </a:r>
              <a:r>
                <a:rPr lang="nl-NL" sz="1600" dirty="0" err="1" smtClean="0"/>
                <a:t>title</a:t>
              </a:r>
              <a:r>
                <a:rPr lang="nl-NL" sz="1600" dirty="0" smtClean="0"/>
                <a:t>&gt;</a:t>
              </a:r>
              <a:endParaRPr lang="nl-NL" sz="1600" dirty="0"/>
            </a:p>
          </p:txBody>
        </p:sp>
        <p:sp>
          <p:nvSpPr>
            <p:cNvPr id="17" name="Afgeronde rechthoek 16"/>
            <p:cNvSpPr/>
            <p:nvPr/>
          </p:nvSpPr>
          <p:spPr>
            <a:xfrm>
              <a:off x="6152446" y="1763782"/>
              <a:ext cx="1025368" cy="45133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1600" dirty="0" smtClean="0"/>
                <a:t>&lt;/</a:t>
              </a:r>
              <a:r>
                <a:rPr lang="nl-NL" sz="1600" dirty="0" err="1" smtClean="0"/>
                <a:t>title</a:t>
              </a:r>
              <a:r>
                <a:rPr lang="nl-NL" sz="1600" dirty="0" smtClean="0"/>
                <a:t>&gt;</a:t>
              </a:r>
              <a:endParaRPr lang="nl-NL" sz="1600" dirty="0"/>
            </a:p>
          </p:txBody>
        </p:sp>
        <p:sp>
          <p:nvSpPr>
            <p:cNvPr id="26" name="Rechthoek 25"/>
            <p:cNvSpPr/>
            <p:nvPr/>
          </p:nvSpPr>
          <p:spPr>
            <a:xfrm>
              <a:off x="7651048" y="1070619"/>
              <a:ext cx="1259432" cy="19418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 smtClean="0"/>
                <a:t>head</a:t>
              </a:r>
              <a:endParaRPr lang="nl-NL" dirty="0"/>
            </a:p>
          </p:txBody>
        </p:sp>
      </p:grpSp>
      <p:grpSp>
        <p:nvGrpSpPr>
          <p:cNvPr id="31756" name="Groeperen 31755"/>
          <p:cNvGrpSpPr/>
          <p:nvPr/>
        </p:nvGrpSpPr>
        <p:grpSpPr>
          <a:xfrm>
            <a:off x="703183" y="3746141"/>
            <a:ext cx="8207297" cy="2359804"/>
            <a:chOff x="703183" y="3171730"/>
            <a:chExt cx="8207297" cy="2359804"/>
          </a:xfrm>
          <a:solidFill>
            <a:schemeClr val="tx1">
              <a:alpha val="10000"/>
            </a:schemeClr>
          </a:solidFill>
        </p:grpSpPr>
        <p:sp>
          <p:nvSpPr>
            <p:cNvPr id="25" name="Rechthoek 24"/>
            <p:cNvSpPr/>
            <p:nvPr/>
          </p:nvSpPr>
          <p:spPr>
            <a:xfrm>
              <a:off x="703183" y="3171730"/>
              <a:ext cx="6853408" cy="235980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Afgeronde rechthoek 7"/>
            <p:cNvSpPr/>
            <p:nvPr/>
          </p:nvSpPr>
          <p:spPr>
            <a:xfrm>
              <a:off x="968821" y="3233266"/>
              <a:ext cx="1025368" cy="451339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1600" dirty="0" smtClean="0"/>
                <a:t>&lt;body&gt;</a:t>
              </a:r>
              <a:endParaRPr lang="nl-NL" sz="1600" dirty="0"/>
            </a:p>
          </p:txBody>
        </p:sp>
        <p:sp>
          <p:nvSpPr>
            <p:cNvPr id="9" name="Afgeronde rechthoek 8"/>
            <p:cNvSpPr/>
            <p:nvPr/>
          </p:nvSpPr>
          <p:spPr>
            <a:xfrm>
              <a:off x="968821" y="4813148"/>
              <a:ext cx="1025368" cy="451339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1600" dirty="0" smtClean="0"/>
                <a:t>&lt;/body&gt;</a:t>
              </a:r>
              <a:endParaRPr lang="nl-NL" sz="1600" dirty="0"/>
            </a:p>
          </p:txBody>
        </p:sp>
        <p:sp>
          <p:nvSpPr>
            <p:cNvPr id="18" name="Afgeronde rechthoek 17"/>
            <p:cNvSpPr/>
            <p:nvPr/>
          </p:nvSpPr>
          <p:spPr>
            <a:xfrm>
              <a:off x="2782918" y="3721954"/>
              <a:ext cx="3287425" cy="456386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1600" dirty="0" smtClean="0"/>
                <a:t>Een kop</a:t>
              </a:r>
              <a:endParaRPr lang="nl-NL" sz="1600" dirty="0"/>
            </a:p>
          </p:txBody>
        </p:sp>
        <p:sp>
          <p:nvSpPr>
            <p:cNvPr id="19" name="Afgeronde rechthoek 18"/>
            <p:cNvSpPr/>
            <p:nvPr/>
          </p:nvSpPr>
          <p:spPr>
            <a:xfrm>
              <a:off x="1698660" y="3727001"/>
              <a:ext cx="1025368" cy="451339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1600" dirty="0" smtClean="0"/>
                <a:t>&lt;h1&gt;</a:t>
              </a:r>
              <a:endParaRPr lang="nl-NL" sz="1600" dirty="0"/>
            </a:p>
          </p:txBody>
        </p:sp>
        <p:sp>
          <p:nvSpPr>
            <p:cNvPr id="20" name="Afgeronde rechthoek 19"/>
            <p:cNvSpPr/>
            <p:nvPr/>
          </p:nvSpPr>
          <p:spPr>
            <a:xfrm>
              <a:off x="6152446" y="3711463"/>
              <a:ext cx="1025368" cy="451339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1600" dirty="0" smtClean="0"/>
                <a:t>&lt;/h1&gt;</a:t>
              </a:r>
              <a:endParaRPr lang="nl-NL" sz="1600" dirty="0"/>
            </a:p>
          </p:txBody>
        </p:sp>
        <p:sp>
          <p:nvSpPr>
            <p:cNvPr id="21" name="Afgeronde rechthoek 20"/>
            <p:cNvSpPr/>
            <p:nvPr/>
          </p:nvSpPr>
          <p:spPr>
            <a:xfrm>
              <a:off x="2782918" y="4268582"/>
              <a:ext cx="3287425" cy="456386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1600" dirty="0" smtClean="0"/>
                <a:t>Een paragraaf</a:t>
              </a:r>
              <a:endParaRPr lang="nl-NL" sz="1600" dirty="0"/>
            </a:p>
          </p:txBody>
        </p:sp>
        <p:sp>
          <p:nvSpPr>
            <p:cNvPr id="22" name="Afgeronde rechthoek 21"/>
            <p:cNvSpPr/>
            <p:nvPr/>
          </p:nvSpPr>
          <p:spPr>
            <a:xfrm>
              <a:off x="1698660" y="4273629"/>
              <a:ext cx="1025368" cy="451339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1600" dirty="0" smtClean="0"/>
                <a:t>&lt;p&gt;</a:t>
              </a:r>
              <a:endParaRPr lang="nl-NL" sz="1600" dirty="0"/>
            </a:p>
          </p:txBody>
        </p:sp>
        <p:sp>
          <p:nvSpPr>
            <p:cNvPr id="23" name="Afgeronde rechthoek 22"/>
            <p:cNvSpPr/>
            <p:nvPr/>
          </p:nvSpPr>
          <p:spPr>
            <a:xfrm>
              <a:off x="6152446" y="4258091"/>
              <a:ext cx="1025368" cy="451339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1600" dirty="0" smtClean="0"/>
                <a:t>&lt;/p&gt;</a:t>
              </a:r>
              <a:endParaRPr lang="nl-NL" sz="1600" dirty="0"/>
            </a:p>
          </p:txBody>
        </p:sp>
        <p:sp>
          <p:nvSpPr>
            <p:cNvPr id="28" name="Rechthoek 27"/>
            <p:cNvSpPr/>
            <p:nvPr/>
          </p:nvSpPr>
          <p:spPr>
            <a:xfrm>
              <a:off x="7651048" y="3171730"/>
              <a:ext cx="1259432" cy="235980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/>
                <a:t>body</a:t>
              </a:r>
              <a:endParaRPr lang="nl-NL" dirty="0"/>
            </a:p>
          </p:txBody>
        </p:sp>
      </p:grpSp>
      <p:sp>
        <p:nvSpPr>
          <p:cNvPr id="24" name="Afgeronde rechthoek 23"/>
          <p:cNvSpPr/>
          <p:nvPr/>
        </p:nvSpPr>
        <p:spPr>
          <a:xfrm>
            <a:off x="428096" y="593243"/>
            <a:ext cx="2069777" cy="45133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600" dirty="0" smtClean="0"/>
              <a:t>&lt;!</a:t>
            </a:r>
            <a:r>
              <a:rPr lang="nl-NL" sz="1600" dirty="0" err="1" smtClean="0"/>
              <a:t>doctype</a:t>
            </a:r>
            <a:r>
              <a:rPr lang="nl-NL" sz="1600" dirty="0" smtClean="0"/>
              <a:t> html&gt;</a:t>
            </a:r>
            <a:endParaRPr lang="nl-NL" sz="1600" dirty="0"/>
          </a:p>
        </p:txBody>
      </p:sp>
    </p:spTree>
    <p:extLst>
      <p:ext uri="{BB962C8B-B14F-4D97-AF65-F5344CB8AC3E}">
        <p14:creationId xmlns="" xmlns:p14="http://schemas.microsoft.com/office/powerpoint/2010/main" val="296432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4"/>
          <p:cNvSpPr/>
          <p:nvPr/>
        </p:nvSpPr>
        <p:spPr>
          <a:xfrm>
            <a:off x="1445096" y="2794328"/>
            <a:ext cx="1025368" cy="451339"/>
          </a:xfrm>
          <a:prstGeom prst="roundRect">
            <a:avLst/>
          </a:prstGeom>
          <a:solidFill>
            <a:srgbClr val="CD2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</a:t>
            </a:r>
            <a:r>
              <a:rPr lang="nl-NL" sz="1600" dirty="0" err="1" smtClean="0"/>
              <a:t>head</a:t>
            </a:r>
            <a:r>
              <a:rPr lang="nl-NL" sz="1600" dirty="0" smtClean="0"/>
              <a:t>&gt;</a:t>
            </a:r>
            <a:endParaRPr lang="nl-NL" sz="1600" dirty="0"/>
          </a:p>
        </p:txBody>
      </p:sp>
      <p:sp>
        <p:nvSpPr>
          <p:cNvPr id="7" name="Afgeronde rechthoek 6"/>
          <p:cNvSpPr/>
          <p:nvPr/>
        </p:nvSpPr>
        <p:spPr>
          <a:xfrm>
            <a:off x="1445096" y="3869794"/>
            <a:ext cx="1025368" cy="451339"/>
          </a:xfrm>
          <a:prstGeom prst="roundRect">
            <a:avLst/>
          </a:prstGeom>
          <a:solidFill>
            <a:srgbClr val="CD2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&lt;/</a:t>
            </a:r>
            <a:r>
              <a:rPr lang="nl-NL" sz="1600" dirty="0" err="1" smtClean="0"/>
              <a:t>head</a:t>
            </a:r>
            <a:r>
              <a:rPr lang="nl-NL" sz="1600" dirty="0" smtClean="0"/>
              <a:t>&gt;</a:t>
            </a:r>
            <a:endParaRPr lang="nl-NL" sz="1600" dirty="0"/>
          </a:p>
        </p:txBody>
      </p:sp>
      <p:sp>
        <p:nvSpPr>
          <p:cNvPr id="6" name="Afgeronde rechthoek 5"/>
          <p:cNvSpPr/>
          <p:nvPr/>
        </p:nvSpPr>
        <p:spPr>
          <a:xfrm>
            <a:off x="3054486" y="3323962"/>
            <a:ext cx="3287425" cy="456386"/>
          </a:xfrm>
          <a:prstGeom prst="roundRect">
            <a:avLst/>
          </a:prstGeom>
          <a:solidFill>
            <a:srgbClr val="1C88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Simpele pagina</a:t>
            </a:r>
            <a:endParaRPr lang="nl-NL" sz="1600" dirty="0"/>
          </a:p>
        </p:txBody>
      </p:sp>
      <p:sp>
        <p:nvSpPr>
          <p:cNvPr id="9" name="Afgeronde rechthoek 8"/>
          <p:cNvSpPr/>
          <p:nvPr/>
        </p:nvSpPr>
        <p:spPr>
          <a:xfrm>
            <a:off x="1970228" y="3329009"/>
            <a:ext cx="1025368" cy="45133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</a:t>
            </a:r>
            <a:r>
              <a:rPr lang="nl-NL" sz="1600" dirty="0" err="1" smtClean="0"/>
              <a:t>title</a:t>
            </a:r>
            <a:r>
              <a:rPr lang="nl-NL" sz="1600" dirty="0" smtClean="0"/>
              <a:t>&gt;</a:t>
            </a:r>
            <a:endParaRPr lang="nl-NL" sz="1600" dirty="0"/>
          </a:p>
        </p:txBody>
      </p:sp>
      <p:sp>
        <p:nvSpPr>
          <p:cNvPr id="11" name="Afgeronde rechthoek 10"/>
          <p:cNvSpPr/>
          <p:nvPr/>
        </p:nvSpPr>
        <p:spPr>
          <a:xfrm>
            <a:off x="6424014" y="3313471"/>
            <a:ext cx="1025368" cy="45133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&lt;/</a:t>
            </a:r>
            <a:r>
              <a:rPr lang="nl-NL" sz="1600" dirty="0" err="1" smtClean="0"/>
              <a:t>title</a:t>
            </a:r>
            <a:r>
              <a:rPr lang="nl-NL" sz="1600" dirty="0" smtClean="0"/>
              <a:t>&gt;</a:t>
            </a:r>
            <a:endParaRPr lang="nl-NL" sz="1600" dirty="0"/>
          </a:p>
        </p:txBody>
      </p:sp>
    </p:spTree>
    <p:extLst>
      <p:ext uri="{BB962C8B-B14F-4D97-AF65-F5344CB8AC3E}">
        <p14:creationId xmlns="" xmlns:p14="http://schemas.microsoft.com/office/powerpoint/2010/main" val="65907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4"/>
          <p:cNvSpPr/>
          <p:nvPr/>
        </p:nvSpPr>
        <p:spPr>
          <a:xfrm>
            <a:off x="1738964" y="2208632"/>
            <a:ext cx="1025368" cy="451339"/>
          </a:xfrm>
          <a:prstGeom prst="roundRect">
            <a:avLst/>
          </a:prstGeom>
          <a:solidFill>
            <a:srgbClr val="CD2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</a:t>
            </a:r>
            <a:r>
              <a:rPr lang="nl-NL" sz="1600" dirty="0" err="1" smtClean="0"/>
              <a:t>head</a:t>
            </a:r>
            <a:r>
              <a:rPr lang="nl-NL" sz="1600" dirty="0" smtClean="0"/>
              <a:t>&gt;</a:t>
            </a:r>
            <a:endParaRPr lang="nl-NL" sz="1600" dirty="0"/>
          </a:p>
        </p:txBody>
      </p:sp>
      <p:sp>
        <p:nvSpPr>
          <p:cNvPr id="7" name="Afgeronde rechthoek 6"/>
          <p:cNvSpPr/>
          <p:nvPr/>
        </p:nvSpPr>
        <p:spPr>
          <a:xfrm>
            <a:off x="1738964" y="4102806"/>
            <a:ext cx="1025368" cy="451339"/>
          </a:xfrm>
          <a:prstGeom prst="roundRect">
            <a:avLst/>
          </a:prstGeom>
          <a:solidFill>
            <a:srgbClr val="CD2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&lt;/</a:t>
            </a:r>
            <a:r>
              <a:rPr lang="nl-NL" sz="1600" dirty="0" err="1" smtClean="0"/>
              <a:t>head</a:t>
            </a:r>
            <a:r>
              <a:rPr lang="nl-NL" sz="1600" dirty="0" smtClean="0"/>
              <a:t>&gt;</a:t>
            </a:r>
            <a:endParaRPr lang="nl-NL" sz="1600" dirty="0"/>
          </a:p>
        </p:txBody>
      </p:sp>
      <p:sp>
        <p:nvSpPr>
          <p:cNvPr id="8" name="Afgeronde rechthoek 7"/>
          <p:cNvSpPr/>
          <p:nvPr/>
        </p:nvSpPr>
        <p:spPr>
          <a:xfrm>
            <a:off x="2454315" y="2759892"/>
            <a:ext cx="2604403" cy="45133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&lt;meta </a:t>
            </a:r>
            <a:r>
              <a:rPr lang="nl-NL" sz="1600" dirty="0" err="1" smtClean="0"/>
              <a:t>charset</a:t>
            </a:r>
            <a:r>
              <a:rPr lang="nl-NL" sz="1600" dirty="0" smtClean="0"/>
              <a:t>=“utf-8” /&gt;</a:t>
            </a:r>
            <a:endParaRPr lang="nl-NL" sz="1600" dirty="0"/>
          </a:p>
        </p:txBody>
      </p:sp>
      <p:sp>
        <p:nvSpPr>
          <p:cNvPr id="10" name="Afgeronde rechthoek 9"/>
          <p:cNvSpPr/>
          <p:nvPr/>
        </p:nvSpPr>
        <p:spPr>
          <a:xfrm>
            <a:off x="2454315" y="3300027"/>
            <a:ext cx="5301687" cy="72004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&lt;meta name=“</a:t>
            </a:r>
            <a:r>
              <a:rPr lang="nl-NL" sz="1600" dirty="0" err="1" smtClean="0"/>
              <a:t>description</a:t>
            </a:r>
            <a:r>
              <a:rPr lang="nl-NL" sz="1600" dirty="0" smtClean="0"/>
              <a:t>” content=“</a:t>
            </a:r>
            <a:r>
              <a:rPr lang="nl-NL" sz="1600" dirty="0" err="1" smtClean="0"/>
              <a:t>laatse</a:t>
            </a:r>
            <a:r>
              <a:rPr lang="nl-NL" sz="1600" dirty="0" smtClean="0"/>
              <a:t> nieuws over de opleiding mediatechnologie hogeschool </a:t>
            </a:r>
            <a:r>
              <a:rPr lang="nl-NL" sz="1600" dirty="0" err="1" smtClean="0"/>
              <a:t>rotterdam</a:t>
            </a:r>
            <a:r>
              <a:rPr lang="nl-NL" sz="1600" dirty="0" smtClean="0"/>
              <a:t>” /&gt;</a:t>
            </a:r>
            <a:endParaRPr lang="nl-NL" sz="1600" dirty="0"/>
          </a:p>
        </p:txBody>
      </p:sp>
      <p:sp>
        <p:nvSpPr>
          <p:cNvPr id="6" name="Ovaal 5"/>
          <p:cNvSpPr/>
          <p:nvPr/>
        </p:nvSpPr>
        <p:spPr>
          <a:xfrm>
            <a:off x="5639173" y="476672"/>
            <a:ext cx="1607865" cy="1146896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tx1"/>
                </a:solidFill>
              </a:rPr>
              <a:t>Verkorte eind-notatie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" name="Vrije vorm 1"/>
          <p:cNvSpPr/>
          <p:nvPr/>
        </p:nvSpPr>
        <p:spPr>
          <a:xfrm>
            <a:off x="4438761" y="1280545"/>
            <a:ext cx="1291654" cy="1653252"/>
          </a:xfrm>
          <a:custGeom>
            <a:avLst/>
            <a:gdLst>
              <a:gd name="connsiteX0" fmla="*/ 1291654 w 1291654"/>
              <a:gd name="connsiteY0" fmla="*/ 0 h 1653252"/>
              <a:gd name="connsiteX1" fmla="*/ 53213 w 1291654"/>
              <a:gd name="connsiteY1" fmla="*/ 493325 h 1653252"/>
              <a:gd name="connsiteX2" fmla="*/ 231632 w 1291654"/>
              <a:gd name="connsiteY2" fmla="*/ 1563944 h 1653252"/>
              <a:gd name="connsiteX3" fmla="*/ 284108 w 1291654"/>
              <a:gd name="connsiteY3" fmla="*/ 1595433 h 1653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1654" h="1653252">
                <a:moveTo>
                  <a:pt x="1291654" y="0"/>
                </a:moveTo>
                <a:cubicBezTo>
                  <a:pt x="760768" y="116334"/>
                  <a:pt x="229883" y="232668"/>
                  <a:pt x="53213" y="493325"/>
                </a:cubicBezTo>
                <a:cubicBezTo>
                  <a:pt x="-123457" y="753982"/>
                  <a:pt x="193150" y="1380259"/>
                  <a:pt x="231632" y="1563944"/>
                </a:cubicBezTo>
                <a:cubicBezTo>
                  <a:pt x="270114" y="1747629"/>
                  <a:pt x="277111" y="1590185"/>
                  <a:pt x="284108" y="1595433"/>
                </a:cubicBezTo>
              </a:path>
            </a:pathLst>
          </a:custGeom>
          <a:ln>
            <a:solidFill>
              <a:schemeClr val="tx1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82742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4"/>
          <p:cNvSpPr/>
          <p:nvPr/>
        </p:nvSpPr>
        <p:spPr>
          <a:xfrm>
            <a:off x="1812430" y="2632703"/>
            <a:ext cx="1025368" cy="451339"/>
          </a:xfrm>
          <a:prstGeom prst="roundRect">
            <a:avLst/>
          </a:prstGeom>
          <a:solidFill>
            <a:srgbClr val="CD2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</a:t>
            </a:r>
            <a:r>
              <a:rPr lang="nl-NL" sz="1600" dirty="0" err="1" smtClean="0"/>
              <a:t>head</a:t>
            </a:r>
            <a:r>
              <a:rPr lang="nl-NL" sz="1600" dirty="0" smtClean="0"/>
              <a:t>&gt;</a:t>
            </a:r>
            <a:endParaRPr lang="nl-NL" sz="1600" dirty="0"/>
          </a:p>
        </p:txBody>
      </p:sp>
      <p:sp>
        <p:nvSpPr>
          <p:cNvPr id="7" name="Afgeronde rechthoek 6"/>
          <p:cNvSpPr/>
          <p:nvPr/>
        </p:nvSpPr>
        <p:spPr>
          <a:xfrm>
            <a:off x="1779367" y="3760649"/>
            <a:ext cx="1025368" cy="451339"/>
          </a:xfrm>
          <a:prstGeom prst="roundRect">
            <a:avLst/>
          </a:prstGeom>
          <a:solidFill>
            <a:srgbClr val="CD2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&lt;/</a:t>
            </a:r>
            <a:r>
              <a:rPr lang="nl-NL" sz="1600" dirty="0" err="1" smtClean="0"/>
              <a:t>head</a:t>
            </a:r>
            <a:r>
              <a:rPr lang="nl-NL" sz="1600" dirty="0" smtClean="0"/>
              <a:t>&gt;</a:t>
            </a:r>
            <a:endParaRPr lang="nl-NL" sz="1600" dirty="0"/>
          </a:p>
        </p:txBody>
      </p:sp>
      <p:sp>
        <p:nvSpPr>
          <p:cNvPr id="8" name="Afgeronde rechthoek 7"/>
          <p:cNvSpPr/>
          <p:nvPr/>
        </p:nvSpPr>
        <p:spPr>
          <a:xfrm>
            <a:off x="2527781" y="3183963"/>
            <a:ext cx="5028810" cy="45133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&lt;link rel=“</a:t>
            </a:r>
            <a:r>
              <a:rPr lang="nl-NL" sz="1600" dirty="0" err="1" smtClean="0"/>
              <a:t>stylesheet</a:t>
            </a:r>
            <a:r>
              <a:rPr lang="nl-NL" sz="1600" dirty="0" smtClean="0"/>
              <a:t>” </a:t>
            </a:r>
            <a:r>
              <a:rPr lang="nl-NL" sz="1600" dirty="0" err="1" smtClean="0"/>
              <a:t>href</a:t>
            </a:r>
            <a:r>
              <a:rPr lang="nl-NL" sz="1600" dirty="0" smtClean="0"/>
              <a:t>=“</a:t>
            </a:r>
            <a:r>
              <a:rPr lang="nl-NL" sz="1600" dirty="0" err="1" smtClean="0"/>
              <a:t>mediatechnologie.css</a:t>
            </a:r>
            <a:r>
              <a:rPr lang="nl-NL" sz="1600" dirty="0" smtClean="0"/>
              <a:t>” /&gt;</a:t>
            </a:r>
            <a:endParaRPr lang="nl-NL" sz="1600" dirty="0"/>
          </a:p>
        </p:txBody>
      </p:sp>
    </p:spTree>
    <p:extLst>
      <p:ext uri="{BB962C8B-B14F-4D97-AF65-F5344CB8AC3E}">
        <p14:creationId xmlns="" xmlns:p14="http://schemas.microsoft.com/office/powerpoint/2010/main" val="395961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4"/>
          <p:cNvSpPr/>
          <p:nvPr/>
        </p:nvSpPr>
        <p:spPr>
          <a:xfrm>
            <a:off x="2470464" y="2794328"/>
            <a:ext cx="1025368" cy="451339"/>
          </a:xfrm>
          <a:prstGeom prst="roundRect">
            <a:avLst/>
          </a:prstGeom>
          <a:solidFill>
            <a:srgbClr val="CD2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</a:t>
            </a:r>
            <a:r>
              <a:rPr lang="nl-NL" sz="1600" dirty="0" err="1" smtClean="0"/>
              <a:t>head</a:t>
            </a:r>
            <a:r>
              <a:rPr lang="nl-NL" sz="1600" dirty="0" smtClean="0"/>
              <a:t>&gt;</a:t>
            </a:r>
            <a:endParaRPr lang="nl-NL" sz="1600" dirty="0"/>
          </a:p>
        </p:txBody>
      </p:sp>
      <p:sp>
        <p:nvSpPr>
          <p:cNvPr id="7" name="Afgeronde rechthoek 6"/>
          <p:cNvSpPr/>
          <p:nvPr/>
        </p:nvSpPr>
        <p:spPr>
          <a:xfrm>
            <a:off x="2470464" y="3869794"/>
            <a:ext cx="1025368" cy="451339"/>
          </a:xfrm>
          <a:prstGeom prst="roundRect">
            <a:avLst/>
          </a:prstGeom>
          <a:solidFill>
            <a:srgbClr val="CD2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&lt;/</a:t>
            </a:r>
            <a:r>
              <a:rPr lang="nl-NL" sz="1600" dirty="0" err="1" smtClean="0"/>
              <a:t>head</a:t>
            </a:r>
            <a:r>
              <a:rPr lang="nl-NL" sz="1600" dirty="0" smtClean="0"/>
              <a:t>&gt;</a:t>
            </a:r>
            <a:endParaRPr lang="nl-NL" sz="1600" dirty="0"/>
          </a:p>
        </p:txBody>
      </p:sp>
      <p:sp>
        <p:nvSpPr>
          <p:cNvPr id="9" name="Afgeronde rechthoek 8"/>
          <p:cNvSpPr/>
          <p:nvPr/>
        </p:nvSpPr>
        <p:spPr>
          <a:xfrm>
            <a:off x="2995596" y="3329009"/>
            <a:ext cx="2227878" cy="45133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&lt;script </a:t>
            </a:r>
            <a:r>
              <a:rPr lang="nl-NL" sz="1600" dirty="0" err="1" smtClean="0"/>
              <a:t>src</a:t>
            </a:r>
            <a:r>
              <a:rPr lang="nl-NL" sz="1600" dirty="0" smtClean="0"/>
              <a:t>=‘</a:t>
            </a:r>
            <a:r>
              <a:rPr lang="nl-NL" sz="1600" dirty="0" err="1" smtClean="0"/>
              <a:t>app.js</a:t>
            </a:r>
            <a:r>
              <a:rPr lang="nl-NL" sz="1600" dirty="0" smtClean="0"/>
              <a:t>’&gt;</a:t>
            </a:r>
            <a:endParaRPr lang="nl-NL" sz="1600" dirty="0"/>
          </a:p>
        </p:txBody>
      </p:sp>
      <p:sp>
        <p:nvSpPr>
          <p:cNvPr id="11" name="Afgeronde rechthoek 10"/>
          <p:cNvSpPr/>
          <p:nvPr/>
        </p:nvSpPr>
        <p:spPr>
          <a:xfrm>
            <a:off x="5329338" y="3313471"/>
            <a:ext cx="1025368" cy="45133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&lt;/script&gt;</a:t>
            </a:r>
            <a:endParaRPr lang="nl-NL" sz="1600" dirty="0"/>
          </a:p>
        </p:txBody>
      </p:sp>
    </p:spTree>
    <p:extLst>
      <p:ext uri="{BB962C8B-B14F-4D97-AF65-F5344CB8AC3E}">
        <p14:creationId xmlns="" xmlns:p14="http://schemas.microsoft.com/office/powerpoint/2010/main" val="97107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fgeronde rechthoek 3"/>
          <p:cNvSpPr/>
          <p:nvPr/>
        </p:nvSpPr>
        <p:spPr>
          <a:xfrm>
            <a:off x="428096" y="1144093"/>
            <a:ext cx="1081449" cy="451339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&lt;html&gt;</a:t>
            </a:r>
            <a:endParaRPr lang="nl-NL" sz="1600" dirty="0"/>
          </a:p>
        </p:txBody>
      </p:sp>
      <p:sp>
        <p:nvSpPr>
          <p:cNvPr id="3" name="Rechthoek 2"/>
          <p:cNvSpPr/>
          <p:nvPr/>
        </p:nvSpPr>
        <p:spPr>
          <a:xfrm>
            <a:off x="703183" y="1788784"/>
            <a:ext cx="6853408" cy="4288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fgeronde rechthoek 4"/>
          <p:cNvSpPr/>
          <p:nvPr/>
        </p:nvSpPr>
        <p:spPr>
          <a:xfrm>
            <a:off x="983309" y="1946226"/>
            <a:ext cx="1025368" cy="451339"/>
          </a:xfrm>
          <a:prstGeom prst="roundRect">
            <a:avLst/>
          </a:prstGeom>
          <a:solidFill>
            <a:srgbClr val="CD2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</a:t>
            </a:r>
            <a:r>
              <a:rPr lang="nl-NL" sz="1600" dirty="0" err="1" smtClean="0"/>
              <a:t>head</a:t>
            </a:r>
            <a:r>
              <a:rPr lang="nl-NL" sz="1600" dirty="0" smtClean="0"/>
              <a:t>&gt;</a:t>
            </a:r>
            <a:endParaRPr lang="nl-NL" sz="1600" dirty="0"/>
          </a:p>
        </p:txBody>
      </p:sp>
      <p:sp>
        <p:nvSpPr>
          <p:cNvPr id="6" name="Afgeronde rechthoek 5"/>
          <p:cNvSpPr/>
          <p:nvPr/>
        </p:nvSpPr>
        <p:spPr>
          <a:xfrm>
            <a:off x="2782918" y="2492439"/>
            <a:ext cx="3287425" cy="456386"/>
          </a:xfrm>
          <a:prstGeom prst="roundRect">
            <a:avLst/>
          </a:prstGeom>
          <a:solidFill>
            <a:srgbClr val="1C88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Simpele pagina</a:t>
            </a:r>
            <a:endParaRPr lang="nl-NL" sz="1600" dirty="0"/>
          </a:p>
        </p:txBody>
      </p:sp>
      <p:sp>
        <p:nvSpPr>
          <p:cNvPr id="7" name="Afgeronde rechthoek 6"/>
          <p:cNvSpPr/>
          <p:nvPr/>
        </p:nvSpPr>
        <p:spPr>
          <a:xfrm>
            <a:off x="950250" y="5582765"/>
            <a:ext cx="1025368" cy="451339"/>
          </a:xfrm>
          <a:prstGeom prst="roundRect">
            <a:avLst/>
          </a:prstGeom>
          <a:solidFill>
            <a:srgbClr val="CD2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&lt;/</a:t>
            </a:r>
            <a:r>
              <a:rPr lang="nl-NL" sz="1600" dirty="0" err="1" smtClean="0"/>
              <a:t>head</a:t>
            </a:r>
            <a:r>
              <a:rPr lang="nl-NL" sz="1600" dirty="0" smtClean="0"/>
              <a:t>&gt;</a:t>
            </a:r>
            <a:endParaRPr lang="nl-NL" sz="1600" dirty="0"/>
          </a:p>
        </p:txBody>
      </p:sp>
      <p:sp>
        <p:nvSpPr>
          <p:cNvPr id="16" name="Afgeronde rechthoek 15"/>
          <p:cNvSpPr/>
          <p:nvPr/>
        </p:nvSpPr>
        <p:spPr>
          <a:xfrm>
            <a:off x="1698660" y="2497486"/>
            <a:ext cx="1025368" cy="45133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</a:t>
            </a:r>
            <a:r>
              <a:rPr lang="nl-NL" sz="1600" dirty="0" err="1" smtClean="0"/>
              <a:t>title</a:t>
            </a:r>
            <a:r>
              <a:rPr lang="nl-NL" sz="1600" dirty="0" smtClean="0"/>
              <a:t>&gt;</a:t>
            </a:r>
            <a:endParaRPr lang="nl-NL" sz="1600" dirty="0"/>
          </a:p>
        </p:txBody>
      </p:sp>
      <p:sp>
        <p:nvSpPr>
          <p:cNvPr id="17" name="Afgeronde rechthoek 16"/>
          <p:cNvSpPr/>
          <p:nvPr/>
        </p:nvSpPr>
        <p:spPr>
          <a:xfrm>
            <a:off x="6152446" y="2481948"/>
            <a:ext cx="1025368" cy="45133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&lt;/</a:t>
            </a:r>
            <a:r>
              <a:rPr lang="nl-NL" sz="1600" dirty="0" err="1" smtClean="0"/>
              <a:t>title</a:t>
            </a:r>
            <a:r>
              <a:rPr lang="nl-NL" sz="1600" dirty="0" smtClean="0"/>
              <a:t>&gt;</a:t>
            </a:r>
            <a:endParaRPr lang="nl-NL" sz="1600" dirty="0"/>
          </a:p>
        </p:txBody>
      </p:sp>
      <p:sp>
        <p:nvSpPr>
          <p:cNvPr id="26" name="Rechthoek 25"/>
          <p:cNvSpPr/>
          <p:nvPr/>
        </p:nvSpPr>
        <p:spPr>
          <a:xfrm>
            <a:off x="7651048" y="1788785"/>
            <a:ext cx="1259432" cy="42885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head</a:t>
            </a:r>
            <a:endParaRPr lang="nl-NL" dirty="0"/>
          </a:p>
        </p:txBody>
      </p:sp>
      <p:sp>
        <p:nvSpPr>
          <p:cNvPr id="24" name="Afgeronde rechthoek 23"/>
          <p:cNvSpPr/>
          <p:nvPr/>
        </p:nvSpPr>
        <p:spPr>
          <a:xfrm>
            <a:off x="1698660" y="3027545"/>
            <a:ext cx="2604403" cy="45133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&lt;meta </a:t>
            </a:r>
            <a:r>
              <a:rPr lang="nl-NL" sz="1600" dirty="0" err="1" smtClean="0"/>
              <a:t>charset</a:t>
            </a:r>
            <a:r>
              <a:rPr lang="nl-NL" sz="1600" dirty="0" smtClean="0"/>
              <a:t>=“utf-8” /&gt;</a:t>
            </a:r>
            <a:endParaRPr lang="nl-NL" sz="1600" dirty="0"/>
          </a:p>
        </p:txBody>
      </p:sp>
      <p:sp>
        <p:nvSpPr>
          <p:cNvPr id="27" name="Afgeronde rechthoek 26"/>
          <p:cNvSpPr/>
          <p:nvPr/>
        </p:nvSpPr>
        <p:spPr>
          <a:xfrm>
            <a:off x="1698660" y="3567680"/>
            <a:ext cx="5301687" cy="72004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&lt;meta name=“</a:t>
            </a:r>
            <a:r>
              <a:rPr lang="nl-NL" sz="1600" dirty="0" err="1" smtClean="0"/>
              <a:t>description</a:t>
            </a:r>
            <a:r>
              <a:rPr lang="nl-NL" sz="1600" dirty="0" smtClean="0"/>
              <a:t>” content=“</a:t>
            </a:r>
            <a:r>
              <a:rPr lang="nl-NL" sz="1600" dirty="0" err="1" smtClean="0"/>
              <a:t>laatse</a:t>
            </a:r>
            <a:r>
              <a:rPr lang="nl-NL" sz="1600" dirty="0" smtClean="0"/>
              <a:t> nieuws over de opleiding mediatechnologie hogeschool </a:t>
            </a:r>
            <a:r>
              <a:rPr lang="nl-NL" sz="1600" dirty="0" err="1" smtClean="0"/>
              <a:t>rotterdam</a:t>
            </a:r>
            <a:r>
              <a:rPr lang="nl-NL" sz="1600" dirty="0" smtClean="0"/>
              <a:t>” /&gt;</a:t>
            </a:r>
            <a:endParaRPr lang="nl-NL" sz="1600" dirty="0"/>
          </a:p>
        </p:txBody>
      </p:sp>
      <p:sp>
        <p:nvSpPr>
          <p:cNvPr id="29" name="Afgeronde rechthoek 28"/>
          <p:cNvSpPr/>
          <p:nvPr/>
        </p:nvSpPr>
        <p:spPr>
          <a:xfrm>
            <a:off x="1698660" y="4401531"/>
            <a:ext cx="5028810" cy="45133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&lt;link rel=“</a:t>
            </a:r>
            <a:r>
              <a:rPr lang="nl-NL" sz="1600" dirty="0" err="1" smtClean="0"/>
              <a:t>stylesheet</a:t>
            </a:r>
            <a:r>
              <a:rPr lang="nl-NL" sz="1600" dirty="0" smtClean="0"/>
              <a:t>” </a:t>
            </a:r>
            <a:r>
              <a:rPr lang="nl-NL" sz="1600" dirty="0" err="1" smtClean="0"/>
              <a:t>href</a:t>
            </a:r>
            <a:r>
              <a:rPr lang="nl-NL" sz="1600" dirty="0" smtClean="0"/>
              <a:t>=“</a:t>
            </a:r>
            <a:r>
              <a:rPr lang="nl-NL" sz="1600" dirty="0" err="1" smtClean="0"/>
              <a:t>mediatechnologie.css</a:t>
            </a:r>
            <a:r>
              <a:rPr lang="nl-NL" sz="1600" dirty="0" smtClean="0"/>
              <a:t>”&gt;</a:t>
            </a:r>
            <a:endParaRPr lang="nl-NL" sz="1600" dirty="0"/>
          </a:p>
        </p:txBody>
      </p:sp>
      <p:sp>
        <p:nvSpPr>
          <p:cNvPr id="30" name="Afgeronde rechthoek 29"/>
          <p:cNvSpPr/>
          <p:nvPr/>
        </p:nvSpPr>
        <p:spPr>
          <a:xfrm>
            <a:off x="1698660" y="4964736"/>
            <a:ext cx="2227878" cy="45133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&lt;script </a:t>
            </a:r>
            <a:r>
              <a:rPr lang="nl-NL" sz="1600" dirty="0" err="1" smtClean="0"/>
              <a:t>src</a:t>
            </a:r>
            <a:r>
              <a:rPr lang="nl-NL" sz="1600" dirty="0" smtClean="0"/>
              <a:t>=‘</a:t>
            </a:r>
            <a:r>
              <a:rPr lang="nl-NL" sz="1600" dirty="0" err="1" smtClean="0"/>
              <a:t>app.js</a:t>
            </a:r>
            <a:r>
              <a:rPr lang="nl-NL" sz="1600" dirty="0" smtClean="0"/>
              <a:t>’&gt;</a:t>
            </a:r>
            <a:endParaRPr lang="nl-NL" sz="1600" dirty="0"/>
          </a:p>
        </p:txBody>
      </p:sp>
      <p:sp>
        <p:nvSpPr>
          <p:cNvPr id="31" name="Afgeronde rechthoek 30"/>
          <p:cNvSpPr/>
          <p:nvPr/>
        </p:nvSpPr>
        <p:spPr>
          <a:xfrm>
            <a:off x="4032402" y="4949198"/>
            <a:ext cx="1025368" cy="45133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&lt;/script&gt;</a:t>
            </a:r>
            <a:endParaRPr lang="nl-NL" sz="1600" dirty="0"/>
          </a:p>
        </p:txBody>
      </p:sp>
      <p:sp>
        <p:nvSpPr>
          <p:cNvPr id="32" name="Afgeronde rechthoek 31"/>
          <p:cNvSpPr/>
          <p:nvPr/>
        </p:nvSpPr>
        <p:spPr>
          <a:xfrm>
            <a:off x="950250" y="6353552"/>
            <a:ext cx="1025368" cy="451339"/>
          </a:xfrm>
          <a:prstGeom prst="roundRect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&lt;body&gt;</a:t>
            </a:r>
            <a:endParaRPr lang="nl-NL" sz="1600" dirty="0"/>
          </a:p>
        </p:txBody>
      </p:sp>
      <p:sp>
        <p:nvSpPr>
          <p:cNvPr id="33" name="Afgeronde rechthoek 32"/>
          <p:cNvSpPr/>
          <p:nvPr/>
        </p:nvSpPr>
        <p:spPr>
          <a:xfrm>
            <a:off x="428096" y="593243"/>
            <a:ext cx="2069777" cy="45133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600" dirty="0" smtClean="0"/>
              <a:t>&lt;!</a:t>
            </a:r>
            <a:r>
              <a:rPr lang="nl-NL" sz="1600" dirty="0" err="1" smtClean="0"/>
              <a:t>doctype</a:t>
            </a:r>
            <a:r>
              <a:rPr lang="nl-NL" sz="1600" dirty="0" smtClean="0"/>
              <a:t> html&gt;</a:t>
            </a:r>
            <a:endParaRPr lang="nl-NL" sz="1600" dirty="0"/>
          </a:p>
        </p:txBody>
      </p:sp>
    </p:spTree>
    <p:extLst>
      <p:ext uri="{BB962C8B-B14F-4D97-AF65-F5344CB8AC3E}">
        <p14:creationId xmlns="" xmlns:p14="http://schemas.microsoft.com/office/powerpoint/2010/main" val="414806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Rechte verbindingslijn met pijl 16"/>
          <p:cNvCxnSpPr/>
          <p:nvPr/>
        </p:nvCxnSpPr>
        <p:spPr>
          <a:xfrm flipH="1">
            <a:off x="3477189" y="3769821"/>
            <a:ext cx="967566" cy="61486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met pijl 18"/>
          <p:cNvCxnSpPr>
            <a:endCxn id="2" idx="4"/>
          </p:cNvCxnSpPr>
          <p:nvPr/>
        </p:nvCxnSpPr>
        <p:spPr>
          <a:xfrm flipV="1">
            <a:off x="4444755" y="3045068"/>
            <a:ext cx="15118" cy="724753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met pijl 20"/>
          <p:cNvCxnSpPr/>
          <p:nvPr/>
        </p:nvCxnSpPr>
        <p:spPr>
          <a:xfrm>
            <a:off x="4444755" y="3769821"/>
            <a:ext cx="1007881" cy="614864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Ovaal 1"/>
          <p:cNvSpPr/>
          <p:nvPr/>
        </p:nvSpPr>
        <p:spPr>
          <a:xfrm>
            <a:off x="3386479" y="898281"/>
            <a:ext cx="2146787" cy="214678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Ovaal 2"/>
          <p:cNvSpPr/>
          <p:nvPr/>
        </p:nvSpPr>
        <p:spPr>
          <a:xfrm>
            <a:off x="1573511" y="3962541"/>
            <a:ext cx="2146787" cy="214678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Ovaal 3"/>
          <p:cNvSpPr/>
          <p:nvPr/>
        </p:nvSpPr>
        <p:spPr>
          <a:xfrm>
            <a:off x="5210742" y="3962541"/>
            <a:ext cx="2146787" cy="214678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/>
          <p:cNvSpPr txBox="1"/>
          <p:nvPr/>
        </p:nvSpPr>
        <p:spPr>
          <a:xfrm>
            <a:off x="3930736" y="1522039"/>
            <a:ext cx="113989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accent5">
                    <a:lumMod val="75000"/>
                  </a:schemeClr>
                </a:solidFill>
                <a:latin typeface="Century Gothic"/>
                <a:cs typeface="Century Gothic"/>
              </a:rPr>
              <a:t>structuur</a:t>
            </a:r>
            <a:endParaRPr lang="nl-NL" dirty="0">
              <a:solidFill>
                <a:schemeClr val="accent5">
                  <a:lumMod val="7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9" name="Tekstvak 8"/>
          <p:cNvSpPr txBox="1"/>
          <p:nvPr/>
        </p:nvSpPr>
        <p:spPr>
          <a:xfrm>
            <a:off x="4091997" y="1999832"/>
            <a:ext cx="7617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  <a:latin typeface="Century Gothic"/>
                <a:cs typeface="Century Gothic"/>
              </a:rPr>
              <a:t>HTML</a:t>
            </a:r>
            <a:endParaRPr lang="nl-NL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5552174" y="4647961"/>
            <a:ext cx="145142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accent5">
                    <a:lumMod val="75000"/>
                  </a:schemeClr>
                </a:solidFill>
                <a:latin typeface="Century Gothic"/>
                <a:cs typeface="Century Gothic"/>
              </a:rPr>
              <a:t>presentatie</a:t>
            </a:r>
            <a:endParaRPr lang="nl-NL" dirty="0">
              <a:solidFill>
                <a:schemeClr val="accent5">
                  <a:lumMod val="7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11" name="Tekstvak 10"/>
          <p:cNvSpPr txBox="1"/>
          <p:nvPr/>
        </p:nvSpPr>
        <p:spPr>
          <a:xfrm>
            <a:off x="5937637" y="5125754"/>
            <a:ext cx="60226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  <a:latin typeface="Century Gothic"/>
                <a:cs typeface="Century Gothic"/>
              </a:rPr>
              <a:t>CSS</a:t>
            </a:r>
            <a:endParaRPr lang="nl-NL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2165137" y="4647961"/>
            <a:ext cx="10305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accent5">
                    <a:lumMod val="75000"/>
                  </a:schemeClr>
                </a:solidFill>
                <a:latin typeface="Century Gothic"/>
                <a:cs typeface="Century Gothic"/>
              </a:rPr>
              <a:t>gedrag</a:t>
            </a:r>
            <a:endParaRPr lang="nl-NL" dirty="0">
              <a:solidFill>
                <a:schemeClr val="accent5">
                  <a:lumMod val="7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13" name="Tekstvak 12"/>
          <p:cNvSpPr txBox="1"/>
          <p:nvPr/>
        </p:nvSpPr>
        <p:spPr>
          <a:xfrm>
            <a:off x="2258871" y="5125754"/>
            <a:ext cx="88998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  <a:latin typeface="Century Gothic"/>
                <a:cs typeface="Century Gothic"/>
              </a:rPr>
              <a:t>ECMA</a:t>
            </a:r>
            <a:endParaRPr lang="nl-NL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5" name="Tekstvak 14"/>
          <p:cNvSpPr txBox="1"/>
          <p:nvPr/>
        </p:nvSpPr>
        <p:spPr>
          <a:xfrm>
            <a:off x="3930736" y="3593209"/>
            <a:ext cx="104803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  <a:latin typeface="Century Gothic"/>
                <a:cs typeface="Century Gothic"/>
              </a:rPr>
              <a:t>website</a:t>
            </a:r>
            <a:endParaRPr lang="nl-NL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22116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1143577" y="1542950"/>
            <a:ext cx="707421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smtClean="0">
                <a:latin typeface="Courier New"/>
                <a:cs typeface="Courier New"/>
              </a:rPr>
              <a:t>&lt;!</a:t>
            </a:r>
            <a:r>
              <a:rPr lang="nl-NL" sz="1600" dirty="0" err="1" smtClean="0">
                <a:latin typeface="Courier New"/>
                <a:cs typeface="Courier New"/>
              </a:rPr>
              <a:t>doctype</a:t>
            </a:r>
            <a:r>
              <a:rPr lang="nl-NL" sz="1600" dirty="0" smtClean="0">
                <a:latin typeface="Courier New"/>
                <a:cs typeface="Courier New"/>
              </a:rPr>
              <a:t> html&gt;</a:t>
            </a:r>
          </a:p>
          <a:p>
            <a:r>
              <a:rPr lang="nl-NL" sz="1600" dirty="0" smtClean="0">
                <a:latin typeface="Courier New"/>
                <a:cs typeface="Courier New"/>
              </a:rPr>
              <a:t>&lt;html&gt;</a:t>
            </a:r>
          </a:p>
          <a:p>
            <a:r>
              <a:rPr lang="nl-NL" sz="1600" dirty="0" smtClean="0">
                <a:latin typeface="Courier New"/>
                <a:cs typeface="Courier New"/>
              </a:rPr>
              <a:t>	&lt;</a:t>
            </a:r>
            <a:r>
              <a:rPr lang="nl-NL" sz="1600" dirty="0" err="1" smtClean="0">
                <a:latin typeface="Courier New"/>
                <a:cs typeface="Courier New"/>
              </a:rPr>
              <a:t>head</a:t>
            </a:r>
            <a:r>
              <a:rPr lang="nl-NL" sz="1600" dirty="0" smtClean="0">
                <a:latin typeface="Courier New"/>
                <a:cs typeface="Courier New"/>
              </a:rPr>
              <a:t>&gt;</a:t>
            </a:r>
          </a:p>
          <a:p>
            <a:r>
              <a:rPr lang="nl-NL" sz="1600" dirty="0">
                <a:latin typeface="Courier New"/>
                <a:cs typeface="Courier New"/>
              </a:rPr>
              <a:t>	</a:t>
            </a:r>
            <a:r>
              <a:rPr lang="nl-NL" sz="1600" dirty="0" smtClean="0">
                <a:latin typeface="Courier New"/>
                <a:cs typeface="Courier New"/>
              </a:rPr>
              <a:t>	&lt;</a:t>
            </a:r>
            <a:r>
              <a:rPr lang="nl-NL" sz="1600" dirty="0" err="1" smtClean="0">
                <a:latin typeface="Courier New"/>
                <a:cs typeface="Courier New"/>
              </a:rPr>
              <a:t>title</a:t>
            </a:r>
            <a:r>
              <a:rPr lang="nl-NL" sz="1600" dirty="0" smtClean="0">
                <a:latin typeface="Courier New"/>
                <a:cs typeface="Courier New"/>
              </a:rPr>
              <a:t>&gt;Simpele pagina&lt;/</a:t>
            </a:r>
            <a:r>
              <a:rPr lang="nl-NL" sz="1600" dirty="0" err="1" smtClean="0">
                <a:latin typeface="Courier New"/>
                <a:cs typeface="Courier New"/>
              </a:rPr>
              <a:t>title</a:t>
            </a:r>
            <a:r>
              <a:rPr lang="nl-NL" sz="1600" dirty="0" smtClean="0">
                <a:latin typeface="Courier New"/>
                <a:cs typeface="Courier New"/>
              </a:rPr>
              <a:t>&gt;</a:t>
            </a:r>
          </a:p>
          <a:p>
            <a:r>
              <a:rPr lang="nl-NL" sz="1600" dirty="0">
                <a:latin typeface="Courier New"/>
                <a:cs typeface="Courier New"/>
              </a:rPr>
              <a:t>	</a:t>
            </a:r>
            <a:r>
              <a:rPr lang="nl-NL" sz="1600" dirty="0" smtClean="0">
                <a:latin typeface="Courier New"/>
                <a:cs typeface="Courier New"/>
              </a:rPr>
              <a:t>	&lt;meta </a:t>
            </a:r>
            <a:r>
              <a:rPr lang="nl-NL" sz="1600" dirty="0" err="1" smtClean="0">
                <a:latin typeface="Courier New"/>
                <a:cs typeface="Courier New"/>
              </a:rPr>
              <a:t>charset</a:t>
            </a:r>
            <a:r>
              <a:rPr lang="nl-NL" sz="1600" dirty="0" smtClean="0">
                <a:latin typeface="Courier New"/>
                <a:cs typeface="Courier New"/>
              </a:rPr>
              <a:t>=“utf-8” /&gt;</a:t>
            </a:r>
          </a:p>
          <a:p>
            <a:r>
              <a:rPr lang="nl-NL" sz="1600" dirty="0" smtClean="0">
                <a:latin typeface="Courier New"/>
                <a:cs typeface="Courier New"/>
              </a:rPr>
              <a:t>		</a:t>
            </a:r>
            <a:r>
              <a:rPr lang="nl-NL" sz="1600" dirty="0">
                <a:latin typeface="Courier New"/>
                <a:cs typeface="Courier New"/>
              </a:rPr>
              <a:t>&lt;meta </a:t>
            </a:r>
            <a:r>
              <a:rPr lang="nl-NL" sz="1600" dirty="0" smtClean="0">
                <a:latin typeface="Courier New"/>
                <a:cs typeface="Courier New"/>
              </a:rPr>
              <a:t>name=“</a:t>
            </a:r>
            <a:r>
              <a:rPr lang="nl-NL" sz="1600" dirty="0" err="1">
                <a:latin typeface="Courier New"/>
                <a:cs typeface="Courier New"/>
              </a:rPr>
              <a:t>description</a:t>
            </a:r>
            <a:r>
              <a:rPr lang="nl-NL" sz="1600" dirty="0" smtClean="0">
                <a:latin typeface="Courier New"/>
                <a:cs typeface="Courier New"/>
              </a:rPr>
              <a:t>” 					          			content=“laatste nieuws over de 		</a:t>
            </a:r>
            <a:r>
              <a:rPr lang="nl-NL" sz="1600" dirty="0">
                <a:latin typeface="Courier New"/>
                <a:cs typeface="Courier New"/>
              </a:rPr>
              <a:t>	</a:t>
            </a:r>
            <a:r>
              <a:rPr lang="nl-NL" sz="1600" dirty="0" smtClean="0">
                <a:latin typeface="Courier New"/>
                <a:cs typeface="Courier New"/>
              </a:rPr>
              <a:t>	    			opleiding mediatechnologie hogeschool  			</a:t>
            </a:r>
            <a:r>
              <a:rPr lang="nl-NL" sz="1600" dirty="0" err="1" smtClean="0">
                <a:latin typeface="Courier New"/>
                <a:cs typeface="Courier New"/>
              </a:rPr>
              <a:t>rotterdam</a:t>
            </a:r>
            <a:r>
              <a:rPr lang="nl-NL" sz="1600" dirty="0" smtClean="0">
                <a:latin typeface="Courier New"/>
                <a:cs typeface="Courier New"/>
              </a:rPr>
              <a:t>” </a:t>
            </a:r>
            <a:r>
              <a:rPr lang="nl-NL" sz="1600" dirty="0">
                <a:latin typeface="Courier New"/>
                <a:cs typeface="Courier New"/>
              </a:rPr>
              <a:t>/</a:t>
            </a:r>
            <a:r>
              <a:rPr lang="nl-NL" sz="1600" dirty="0" smtClean="0">
                <a:latin typeface="Courier New"/>
                <a:cs typeface="Courier New"/>
              </a:rPr>
              <a:t>&gt;</a:t>
            </a:r>
          </a:p>
          <a:p>
            <a:r>
              <a:rPr lang="nl-NL" sz="1600" dirty="0">
                <a:latin typeface="Courier New"/>
                <a:cs typeface="Courier New"/>
              </a:rPr>
              <a:t>	</a:t>
            </a:r>
            <a:r>
              <a:rPr lang="nl-NL" sz="1600" dirty="0" smtClean="0">
                <a:latin typeface="Courier New"/>
                <a:cs typeface="Courier New"/>
              </a:rPr>
              <a:t>	&lt;link rel=“</a:t>
            </a:r>
            <a:r>
              <a:rPr lang="nl-NL" sz="1600" dirty="0" err="1" smtClean="0">
                <a:latin typeface="Courier New"/>
                <a:cs typeface="Courier New"/>
              </a:rPr>
              <a:t>stylesheet</a:t>
            </a:r>
            <a:r>
              <a:rPr lang="nl-NL" sz="1600" dirty="0" smtClean="0">
                <a:latin typeface="Courier New"/>
                <a:cs typeface="Courier New"/>
              </a:rPr>
              <a:t>” 				 			 			</a:t>
            </a:r>
            <a:r>
              <a:rPr lang="nl-NL" sz="1600" dirty="0" err="1" smtClean="0">
                <a:latin typeface="Courier New"/>
                <a:cs typeface="Courier New"/>
              </a:rPr>
              <a:t>href</a:t>
            </a:r>
            <a:r>
              <a:rPr lang="nl-NL" sz="1600" dirty="0" smtClean="0">
                <a:latin typeface="Courier New"/>
                <a:cs typeface="Courier New"/>
              </a:rPr>
              <a:t>=“</a:t>
            </a:r>
            <a:r>
              <a:rPr lang="nl-NL" sz="1600" dirty="0" err="1" smtClean="0">
                <a:latin typeface="Courier New"/>
                <a:cs typeface="Courier New"/>
              </a:rPr>
              <a:t>mediatechnologie.css</a:t>
            </a:r>
            <a:r>
              <a:rPr lang="nl-NL" sz="1600" dirty="0" smtClean="0">
                <a:latin typeface="Courier New"/>
                <a:cs typeface="Courier New"/>
              </a:rPr>
              <a:t>”  /&gt;</a:t>
            </a:r>
          </a:p>
          <a:p>
            <a:r>
              <a:rPr lang="nl-NL" sz="1600" dirty="0">
                <a:latin typeface="Courier New"/>
                <a:cs typeface="Courier New"/>
              </a:rPr>
              <a:t>	</a:t>
            </a:r>
            <a:r>
              <a:rPr lang="nl-NL" sz="1600" dirty="0" smtClean="0">
                <a:latin typeface="Courier New"/>
                <a:cs typeface="Courier New"/>
              </a:rPr>
              <a:t>	&lt;script </a:t>
            </a:r>
            <a:r>
              <a:rPr lang="nl-NL" sz="1600" dirty="0" err="1" smtClean="0">
                <a:latin typeface="Courier New"/>
                <a:cs typeface="Courier New"/>
              </a:rPr>
              <a:t>src</a:t>
            </a:r>
            <a:r>
              <a:rPr lang="nl-NL" sz="1600" dirty="0" smtClean="0">
                <a:latin typeface="Courier New"/>
                <a:cs typeface="Courier New"/>
              </a:rPr>
              <a:t>=“</a:t>
            </a:r>
            <a:r>
              <a:rPr lang="nl-NL" sz="1600" dirty="0" err="1" smtClean="0">
                <a:latin typeface="Courier New"/>
                <a:cs typeface="Courier New"/>
              </a:rPr>
              <a:t>app.js</a:t>
            </a:r>
            <a:r>
              <a:rPr lang="nl-NL" sz="1600" dirty="0" smtClean="0">
                <a:latin typeface="Courier New"/>
                <a:cs typeface="Courier New"/>
              </a:rPr>
              <a:t>”&gt;&lt;/script&gt;</a:t>
            </a:r>
          </a:p>
          <a:p>
            <a:r>
              <a:rPr lang="nl-NL" sz="1600" dirty="0">
                <a:latin typeface="Courier New"/>
                <a:cs typeface="Courier New"/>
              </a:rPr>
              <a:t>	</a:t>
            </a:r>
            <a:r>
              <a:rPr lang="nl-NL" sz="1600" dirty="0" smtClean="0">
                <a:latin typeface="Courier New"/>
                <a:cs typeface="Courier New"/>
              </a:rPr>
              <a:t>&lt;/</a:t>
            </a:r>
            <a:r>
              <a:rPr lang="nl-NL" sz="1600" dirty="0" err="1" smtClean="0">
                <a:latin typeface="Courier New"/>
                <a:cs typeface="Courier New"/>
              </a:rPr>
              <a:t>head</a:t>
            </a:r>
            <a:r>
              <a:rPr lang="nl-NL" sz="1600" dirty="0" smtClean="0">
                <a:latin typeface="Courier New"/>
                <a:cs typeface="Courier New"/>
              </a:rPr>
              <a:t>&gt;</a:t>
            </a:r>
          </a:p>
          <a:p>
            <a:r>
              <a:rPr lang="nl-NL" sz="1600" dirty="0">
                <a:latin typeface="Courier New"/>
                <a:cs typeface="Courier New"/>
              </a:rPr>
              <a:t>	</a:t>
            </a:r>
            <a:r>
              <a:rPr lang="nl-NL" sz="1600" dirty="0" smtClean="0">
                <a:latin typeface="Courier New"/>
                <a:cs typeface="Courier New"/>
              </a:rPr>
              <a:t>&lt;body&gt;</a:t>
            </a:r>
          </a:p>
          <a:p>
            <a:r>
              <a:rPr lang="nl-NL" sz="1600" dirty="0">
                <a:latin typeface="Courier New"/>
                <a:cs typeface="Courier New"/>
              </a:rPr>
              <a:t>	</a:t>
            </a:r>
            <a:r>
              <a:rPr lang="nl-NL" sz="1600" dirty="0" smtClean="0">
                <a:latin typeface="Courier New"/>
                <a:cs typeface="Courier New"/>
              </a:rPr>
              <a:t>&lt;/body&gt;</a:t>
            </a:r>
          </a:p>
          <a:p>
            <a:r>
              <a:rPr lang="nl-NL" sz="1600" dirty="0" smtClean="0">
                <a:latin typeface="Courier New"/>
                <a:cs typeface="Courier New"/>
              </a:rPr>
              <a:t>&lt;/html&gt;</a:t>
            </a:r>
          </a:p>
          <a:p>
            <a:endParaRPr lang="nl-NL" sz="1600" dirty="0">
              <a:latin typeface="Courier New"/>
              <a:cs typeface="Courier New"/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1206957" y="944664"/>
            <a:ext cx="1811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smtClean="0">
                <a:solidFill>
                  <a:srgbClr val="CD2400"/>
                </a:solidFill>
              </a:rPr>
              <a:t>EXAMPLE SCRIPT</a:t>
            </a:r>
            <a:endParaRPr lang="nl-NL" b="1" dirty="0">
              <a:solidFill>
                <a:srgbClr val="CD24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6681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88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358485" y="3091198"/>
            <a:ext cx="19034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6600" dirty="0" smtClean="0">
                <a:solidFill>
                  <a:schemeClr val="bg1"/>
                </a:solidFill>
              </a:rPr>
              <a:t>body</a:t>
            </a:r>
            <a:endParaRPr lang="nl-NL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7439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fgeronde rechthoek 3"/>
          <p:cNvSpPr/>
          <p:nvPr/>
        </p:nvSpPr>
        <p:spPr>
          <a:xfrm>
            <a:off x="428096" y="1144093"/>
            <a:ext cx="1081449" cy="451339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&lt;html&gt;</a:t>
            </a:r>
            <a:endParaRPr lang="nl-NL" sz="1600" dirty="0"/>
          </a:p>
        </p:txBody>
      </p:sp>
      <p:sp>
        <p:nvSpPr>
          <p:cNvPr id="11" name="Afgeronde rechthoek 10"/>
          <p:cNvSpPr/>
          <p:nvPr/>
        </p:nvSpPr>
        <p:spPr>
          <a:xfrm>
            <a:off x="428096" y="6229739"/>
            <a:ext cx="1081449" cy="451339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&lt;/html&gt;</a:t>
            </a:r>
            <a:endParaRPr lang="nl-NL" sz="1600" dirty="0"/>
          </a:p>
        </p:txBody>
      </p:sp>
      <p:grpSp>
        <p:nvGrpSpPr>
          <p:cNvPr id="31755" name="Groeperen 31754"/>
          <p:cNvGrpSpPr/>
          <p:nvPr/>
        </p:nvGrpSpPr>
        <p:grpSpPr>
          <a:xfrm>
            <a:off x="703183" y="1788785"/>
            <a:ext cx="8207297" cy="1941810"/>
            <a:chOff x="703183" y="1070619"/>
            <a:chExt cx="8207297" cy="1941810"/>
          </a:xfrm>
          <a:solidFill>
            <a:schemeClr val="tx1">
              <a:alpha val="10000"/>
            </a:schemeClr>
          </a:solidFill>
        </p:grpSpPr>
        <p:sp>
          <p:nvSpPr>
            <p:cNvPr id="3" name="Rechthoek 2"/>
            <p:cNvSpPr/>
            <p:nvPr/>
          </p:nvSpPr>
          <p:spPr>
            <a:xfrm>
              <a:off x="703183" y="1070619"/>
              <a:ext cx="6853408" cy="194181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" name="Afgeronde rechthoek 4"/>
            <p:cNvSpPr/>
            <p:nvPr/>
          </p:nvSpPr>
          <p:spPr>
            <a:xfrm>
              <a:off x="983309" y="1228060"/>
              <a:ext cx="1025368" cy="451339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1600" dirty="0" smtClean="0"/>
                <a:t>&lt;</a:t>
              </a:r>
              <a:r>
                <a:rPr lang="nl-NL" sz="1600" dirty="0" err="1" smtClean="0"/>
                <a:t>head</a:t>
              </a:r>
              <a:r>
                <a:rPr lang="nl-NL" sz="1600" dirty="0" smtClean="0"/>
                <a:t>&gt;</a:t>
              </a:r>
              <a:endParaRPr lang="nl-NL" sz="1600" dirty="0"/>
            </a:p>
          </p:txBody>
        </p:sp>
        <p:sp>
          <p:nvSpPr>
            <p:cNvPr id="6" name="Afgeronde rechthoek 5"/>
            <p:cNvSpPr/>
            <p:nvPr/>
          </p:nvSpPr>
          <p:spPr>
            <a:xfrm>
              <a:off x="2782918" y="1774273"/>
              <a:ext cx="3287425" cy="456386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1600" dirty="0" smtClean="0"/>
                <a:t>Simpele pagina</a:t>
              </a:r>
              <a:endParaRPr lang="nl-NL" sz="1600" dirty="0"/>
            </a:p>
          </p:txBody>
        </p:sp>
        <p:sp>
          <p:nvSpPr>
            <p:cNvPr id="7" name="Afgeronde rechthoek 6"/>
            <p:cNvSpPr/>
            <p:nvPr/>
          </p:nvSpPr>
          <p:spPr>
            <a:xfrm>
              <a:off x="983309" y="2304134"/>
              <a:ext cx="1025368" cy="451339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1600" dirty="0" smtClean="0"/>
                <a:t>&lt;/</a:t>
              </a:r>
              <a:r>
                <a:rPr lang="nl-NL" sz="1600" dirty="0" err="1" smtClean="0"/>
                <a:t>head</a:t>
              </a:r>
              <a:r>
                <a:rPr lang="nl-NL" sz="1600" dirty="0" smtClean="0"/>
                <a:t>&gt;</a:t>
              </a:r>
              <a:endParaRPr lang="nl-NL" sz="1600" dirty="0"/>
            </a:p>
          </p:txBody>
        </p:sp>
        <p:sp>
          <p:nvSpPr>
            <p:cNvPr id="16" name="Afgeronde rechthoek 15"/>
            <p:cNvSpPr/>
            <p:nvPr/>
          </p:nvSpPr>
          <p:spPr>
            <a:xfrm>
              <a:off x="1698660" y="1779320"/>
              <a:ext cx="1025368" cy="451339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1600" dirty="0" smtClean="0"/>
                <a:t>&lt;</a:t>
              </a:r>
              <a:r>
                <a:rPr lang="nl-NL" sz="1600" dirty="0" err="1" smtClean="0"/>
                <a:t>title</a:t>
              </a:r>
              <a:r>
                <a:rPr lang="nl-NL" sz="1600" dirty="0" smtClean="0"/>
                <a:t>&gt;</a:t>
              </a:r>
              <a:endParaRPr lang="nl-NL" sz="1600" dirty="0"/>
            </a:p>
          </p:txBody>
        </p:sp>
        <p:sp>
          <p:nvSpPr>
            <p:cNvPr id="17" name="Afgeronde rechthoek 16"/>
            <p:cNvSpPr/>
            <p:nvPr/>
          </p:nvSpPr>
          <p:spPr>
            <a:xfrm>
              <a:off x="6152446" y="1763782"/>
              <a:ext cx="1025368" cy="451339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1600" dirty="0" smtClean="0"/>
                <a:t>&lt;/</a:t>
              </a:r>
              <a:r>
                <a:rPr lang="nl-NL" sz="1600" dirty="0" err="1" smtClean="0"/>
                <a:t>title</a:t>
              </a:r>
              <a:r>
                <a:rPr lang="nl-NL" sz="1600" dirty="0" smtClean="0"/>
                <a:t>&gt;</a:t>
              </a:r>
              <a:endParaRPr lang="nl-NL" sz="1600" dirty="0"/>
            </a:p>
          </p:txBody>
        </p:sp>
        <p:sp>
          <p:nvSpPr>
            <p:cNvPr id="26" name="Rechthoek 25"/>
            <p:cNvSpPr/>
            <p:nvPr/>
          </p:nvSpPr>
          <p:spPr>
            <a:xfrm>
              <a:off x="7651048" y="1070619"/>
              <a:ext cx="1259432" cy="194181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 smtClean="0"/>
                <a:t>head</a:t>
              </a:r>
              <a:endParaRPr lang="nl-NL" dirty="0"/>
            </a:p>
          </p:txBody>
        </p:sp>
      </p:grpSp>
      <p:grpSp>
        <p:nvGrpSpPr>
          <p:cNvPr id="31756" name="Groeperen 31755"/>
          <p:cNvGrpSpPr/>
          <p:nvPr/>
        </p:nvGrpSpPr>
        <p:grpSpPr>
          <a:xfrm>
            <a:off x="703183" y="3746141"/>
            <a:ext cx="8207297" cy="2359804"/>
            <a:chOff x="703183" y="3171730"/>
            <a:chExt cx="8207297" cy="2359804"/>
          </a:xfrm>
        </p:grpSpPr>
        <p:sp>
          <p:nvSpPr>
            <p:cNvPr id="25" name="Rechthoek 24"/>
            <p:cNvSpPr/>
            <p:nvPr/>
          </p:nvSpPr>
          <p:spPr>
            <a:xfrm>
              <a:off x="703183" y="3171730"/>
              <a:ext cx="6853408" cy="23598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Afgeronde rechthoek 7"/>
            <p:cNvSpPr/>
            <p:nvPr/>
          </p:nvSpPr>
          <p:spPr>
            <a:xfrm>
              <a:off x="968821" y="3233266"/>
              <a:ext cx="1025368" cy="451339"/>
            </a:xfrm>
            <a:prstGeom prst="roundRect">
              <a:avLst/>
            </a:prstGeom>
            <a:solidFill>
              <a:srgbClr val="CD24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1600" dirty="0" smtClean="0"/>
                <a:t>&lt;body&gt;</a:t>
              </a:r>
              <a:endParaRPr lang="nl-NL" sz="1600" dirty="0"/>
            </a:p>
          </p:txBody>
        </p:sp>
        <p:sp>
          <p:nvSpPr>
            <p:cNvPr id="9" name="Afgeronde rechthoek 8"/>
            <p:cNvSpPr/>
            <p:nvPr/>
          </p:nvSpPr>
          <p:spPr>
            <a:xfrm>
              <a:off x="968821" y="4813148"/>
              <a:ext cx="1025368" cy="451339"/>
            </a:xfrm>
            <a:prstGeom prst="roundRect">
              <a:avLst/>
            </a:prstGeom>
            <a:solidFill>
              <a:srgbClr val="CD24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1600" dirty="0" smtClean="0"/>
                <a:t>&lt;/body&gt;</a:t>
              </a:r>
              <a:endParaRPr lang="nl-NL" sz="1600" dirty="0"/>
            </a:p>
          </p:txBody>
        </p:sp>
        <p:sp>
          <p:nvSpPr>
            <p:cNvPr id="18" name="Afgeronde rechthoek 17"/>
            <p:cNvSpPr/>
            <p:nvPr/>
          </p:nvSpPr>
          <p:spPr>
            <a:xfrm>
              <a:off x="2782918" y="3721954"/>
              <a:ext cx="3287425" cy="456386"/>
            </a:xfrm>
            <a:prstGeom prst="roundRect">
              <a:avLst/>
            </a:prstGeom>
            <a:solidFill>
              <a:srgbClr val="1C88D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1600" dirty="0" smtClean="0"/>
                <a:t>Een kop</a:t>
              </a:r>
              <a:endParaRPr lang="nl-NL" sz="1600" dirty="0"/>
            </a:p>
          </p:txBody>
        </p:sp>
        <p:sp>
          <p:nvSpPr>
            <p:cNvPr id="19" name="Afgeronde rechthoek 18"/>
            <p:cNvSpPr/>
            <p:nvPr/>
          </p:nvSpPr>
          <p:spPr>
            <a:xfrm>
              <a:off x="1698660" y="3727001"/>
              <a:ext cx="1025368" cy="45133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1600" dirty="0" smtClean="0"/>
                <a:t>&lt;h1&gt;</a:t>
              </a:r>
              <a:endParaRPr lang="nl-NL" sz="1600" dirty="0"/>
            </a:p>
          </p:txBody>
        </p:sp>
        <p:sp>
          <p:nvSpPr>
            <p:cNvPr id="20" name="Afgeronde rechthoek 19"/>
            <p:cNvSpPr/>
            <p:nvPr/>
          </p:nvSpPr>
          <p:spPr>
            <a:xfrm>
              <a:off x="6152446" y="3711463"/>
              <a:ext cx="1025368" cy="45133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1600" dirty="0" smtClean="0"/>
                <a:t>&lt;/h1&gt;</a:t>
              </a:r>
              <a:endParaRPr lang="nl-NL" sz="1600" dirty="0"/>
            </a:p>
          </p:txBody>
        </p:sp>
        <p:sp>
          <p:nvSpPr>
            <p:cNvPr id="21" name="Afgeronde rechthoek 20"/>
            <p:cNvSpPr/>
            <p:nvPr/>
          </p:nvSpPr>
          <p:spPr>
            <a:xfrm>
              <a:off x="2782918" y="4268582"/>
              <a:ext cx="3287425" cy="456386"/>
            </a:xfrm>
            <a:prstGeom prst="roundRect">
              <a:avLst/>
            </a:prstGeom>
            <a:solidFill>
              <a:srgbClr val="1C88D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1600" dirty="0" smtClean="0"/>
                <a:t>Een paragraaf</a:t>
              </a:r>
              <a:endParaRPr lang="nl-NL" sz="1600" dirty="0"/>
            </a:p>
          </p:txBody>
        </p:sp>
        <p:sp>
          <p:nvSpPr>
            <p:cNvPr id="22" name="Afgeronde rechthoek 21"/>
            <p:cNvSpPr/>
            <p:nvPr/>
          </p:nvSpPr>
          <p:spPr>
            <a:xfrm>
              <a:off x="1698660" y="4273629"/>
              <a:ext cx="1025368" cy="45133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1600" dirty="0" smtClean="0"/>
                <a:t>&lt;p&gt;</a:t>
              </a:r>
              <a:endParaRPr lang="nl-NL" sz="1600" dirty="0"/>
            </a:p>
          </p:txBody>
        </p:sp>
        <p:sp>
          <p:nvSpPr>
            <p:cNvPr id="23" name="Afgeronde rechthoek 22"/>
            <p:cNvSpPr/>
            <p:nvPr/>
          </p:nvSpPr>
          <p:spPr>
            <a:xfrm>
              <a:off x="6152446" y="4258091"/>
              <a:ext cx="1025368" cy="45133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1600" dirty="0" smtClean="0"/>
                <a:t>&lt;/p&gt;</a:t>
              </a:r>
              <a:endParaRPr lang="nl-NL" sz="1600" dirty="0"/>
            </a:p>
          </p:txBody>
        </p:sp>
        <p:sp>
          <p:nvSpPr>
            <p:cNvPr id="28" name="Rechthoek 27"/>
            <p:cNvSpPr/>
            <p:nvPr/>
          </p:nvSpPr>
          <p:spPr>
            <a:xfrm>
              <a:off x="7651048" y="3171730"/>
              <a:ext cx="1259432" cy="235980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/>
                <a:t>body</a:t>
              </a:r>
              <a:endParaRPr lang="nl-NL" dirty="0"/>
            </a:p>
          </p:txBody>
        </p:sp>
      </p:grpSp>
      <p:sp>
        <p:nvSpPr>
          <p:cNvPr id="24" name="Afgeronde rechthoek 23"/>
          <p:cNvSpPr/>
          <p:nvPr/>
        </p:nvSpPr>
        <p:spPr>
          <a:xfrm>
            <a:off x="428096" y="593243"/>
            <a:ext cx="2069777" cy="45133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600" dirty="0" smtClean="0"/>
              <a:t>&lt;!</a:t>
            </a:r>
            <a:r>
              <a:rPr lang="nl-NL" sz="1600" dirty="0" err="1" smtClean="0"/>
              <a:t>doctype</a:t>
            </a:r>
            <a:r>
              <a:rPr lang="nl-NL" sz="1600" dirty="0" smtClean="0"/>
              <a:t> html&gt;</a:t>
            </a:r>
            <a:endParaRPr lang="nl-NL" sz="1600" dirty="0"/>
          </a:p>
        </p:txBody>
      </p:sp>
    </p:spTree>
    <p:extLst>
      <p:ext uri="{BB962C8B-B14F-4D97-AF65-F5344CB8AC3E}">
        <p14:creationId xmlns="" xmlns:p14="http://schemas.microsoft.com/office/powerpoint/2010/main" val="252762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Screen Shot 2012-08-21 at 10.46.19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332"/>
          <a:stretch/>
        </p:blipFill>
        <p:spPr>
          <a:xfrm>
            <a:off x="2464511" y="1028634"/>
            <a:ext cx="5356382" cy="5395082"/>
          </a:xfrm>
          <a:prstGeom prst="rect">
            <a:avLst/>
          </a:prstGeom>
        </p:spPr>
      </p:pic>
      <p:sp>
        <p:nvSpPr>
          <p:cNvPr id="5" name="Ovaal 4"/>
          <p:cNvSpPr/>
          <p:nvPr/>
        </p:nvSpPr>
        <p:spPr>
          <a:xfrm>
            <a:off x="1561919" y="2115630"/>
            <a:ext cx="825811" cy="58905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 smtClean="0">
                <a:solidFill>
                  <a:schemeClr val="tx1"/>
                </a:solidFill>
              </a:rPr>
              <a:t>1</a:t>
            </a:r>
            <a:endParaRPr lang="nl-NL" sz="2400" dirty="0">
              <a:solidFill>
                <a:schemeClr val="tx1"/>
              </a:solidFill>
            </a:endParaRPr>
          </a:p>
        </p:txBody>
      </p:sp>
      <p:sp>
        <p:nvSpPr>
          <p:cNvPr id="6" name="Ovaal 5"/>
          <p:cNvSpPr/>
          <p:nvPr/>
        </p:nvSpPr>
        <p:spPr>
          <a:xfrm>
            <a:off x="1301413" y="2920062"/>
            <a:ext cx="825811" cy="58905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Ovaal 6"/>
          <p:cNvSpPr/>
          <p:nvPr/>
        </p:nvSpPr>
        <p:spPr>
          <a:xfrm>
            <a:off x="1500661" y="3711063"/>
            <a:ext cx="825811" cy="58905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 smtClean="0">
                <a:solidFill>
                  <a:schemeClr val="tx1"/>
                </a:solidFill>
              </a:rPr>
              <a:t>3</a:t>
            </a:r>
            <a:endParaRPr lang="nl-NL" sz="2400" dirty="0">
              <a:solidFill>
                <a:schemeClr val="tx1"/>
              </a:solidFill>
            </a:endParaRPr>
          </a:p>
        </p:txBody>
      </p:sp>
      <p:sp>
        <p:nvSpPr>
          <p:cNvPr id="8" name="Vrije vorm 7"/>
          <p:cNvSpPr/>
          <p:nvPr/>
        </p:nvSpPr>
        <p:spPr>
          <a:xfrm>
            <a:off x="2059421" y="2691555"/>
            <a:ext cx="622339" cy="127410"/>
          </a:xfrm>
          <a:custGeom>
            <a:avLst/>
            <a:gdLst>
              <a:gd name="connsiteX0" fmla="*/ 622339 w 622339"/>
              <a:gd name="connsiteY0" fmla="*/ 100453 h 127410"/>
              <a:gd name="connsiteX1" fmla="*/ 192033 w 622339"/>
              <a:gd name="connsiteY1" fmla="*/ 121445 h 127410"/>
              <a:gd name="connsiteX2" fmla="*/ 13613 w 622339"/>
              <a:gd name="connsiteY2" fmla="*/ 5986 h 127410"/>
              <a:gd name="connsiteX3" fmla="*/ 13613 w 622339"/>
              <a:gd name="connsiteY3" fmla="*/ 16483 h 127410"/>
              <a:gd name="connsiteX4" fmla="*/ 24109 w 622339"/>
              <a:gd name="connsiteY4" fmla="*/ 16483 h 12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2339" h="127410">
                <a:moveTo>
                  <a:pt x="622339" y="100453"/>
                </a:moveTo>
                <a:cubicBezTo>
                  <a:pt x="457913" y="118821"/>
                  <a:pt x="293487" y="137190"/>
                  <a:pt x="192033" y="121445"/>
                </a:cubicBezTo>
                <a:cubicBezTo>
                  <a:pt x="90579" y="105701"/>
                  <a:pt x="43350" y="23480"/>
                  <a:pt x="13613" y="5986"/>
                </a:cubicBezTo>
                <a:cubicBezTo>
                  <a:pt x="-16124" y="-11508"/>
                  <a:pt x="11864" y="14734"/>
                  <a:pt x="13613" y="16483"/>
                </a:cubicBezTo>
                <a:cubicBezTo>
                  <a:pt x="15362" y="18232"/>
                  <a:pt x="24109" y="16483"/>
                  <a:pt x="24109" y="16483"/>
                </a:cubicBezTo>
              </a:path>
            </a:pathLst>
          </a:custGeom>
          <a:ln>
            <a:solidFill>
              <a:schemeClr val="tx1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rije vorm 8"/>
          <p:cNvSpPr/>
          <p:nvPr/>
        </p:nvSpPr>
        <p:spPr>
          <a:xfrm>
            <a:off x="2094025" y="3001933"/>
            <a:ext cx="367334" cy="115459"/>
          </a:xfrm>
          <a:custGeom>
            <a:avLst/>
            <a:gdLst>
              <a:gd name="connsiteX0" fmla="*/ 367334 w 367334"/>
              <a:gd name="connsiteY0" fmla="*/ 0 h 115459"/>
              <a:gd name="connsiteX1" fmla="*/ 115448 w 367334"/>
              <a:gd name="connsiteY1" fmla="*/ 10496 h 115459"/>
              <a:gd name="connsiteX2" fmla="*/ 0 w 367334"/>
              <a:gd name="connsiteY2" fmla="*/ 104963 h 115459"/>
              <a:gd name="connsiteX3" fmla="*/ 0 w 367334"/>
              <a:gd name="connsiteY3" fmla="*/ 104963 h 115459"/>
              <a:gd name="connsiteX4" fmla="*/ 10495 w 367334"/>
              <a:gd name="connsiteY4" fmla="*/ 115459 h 11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334" h="115459">
                <a:moveTo>
                  <a:pt x="367334" y="0"/>
                </a:moveTo>
                <a:lnTo>
                  <a:pt x="115448" y="10496"/>
                </a:lnTo>
                <a:cubicBezTo>
                  <a:pt x="54226" y="27990"/>
                  <a:pt x="19241" y="89219"/>
                  <a:pt x="0" y="104963"/>
                </a:cubicBezTo>
                <a:lnTo>
                  <a:pt x="0" y="104963"/>
                </a:lnTo>
                <a:lnTo>
                  <a:pt x="10495" y="115459"/>
                </a:lnTo>
              </a:path>
            </a:pathLst>
          </a:custGeom>
          <a:ln>
            <a:solidFill>
              <a:schemeClr val="tx1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2146501" y="4240493"/>
            <a:ext cx="1143984" cy="419291"/>
          </a:xfrm>
          <a:custGeom>
            <a:avLst/>
            <a:gdLst>
              <a:gd name="connsiteX0" fmla="*/ 1143984 w 1143984"/>
              <a:gd name="connsiteY0" fmla="*/ 325384 h 419291"/>
              <a:gd name="connsiteX1" fmla="*/ 451297 w 1143984"/>
              <a:gd name="connsiteY1" fmla="*/ 398858 h 419291"/>
              <a:gd name="connsiteX2" fmla="*/ 0 w 1143984"/>
              <a:gd name="connsiteY2" fmla="*/ 0 h 419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984" h="419291">
                <a:moveTo>
                  <a:pt x="1143984" y="325384"/>
                </a:moveTo>
                <a:cubicBezTo>
                  <a:pt x="892972" y="389236"/>
                  <a:pt x="641961" y="453089"/>
                  <a:pt x="451297" y="398858"/>
                </a:cubicBezTo>
                <a:cubicBezTo>
                  <a:pt x="260633" y="344627"/>
                  <a:pt x="130316" y="172313"/>
                  <a:pt x="0" y="0"/>
                </a:cubicBezTo>
              </a:path>
            </a:pathLst>
          </a:custGeom>
          <a:ln>
            <a:solidFill>
              <a:schemeClr val="tx1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19047143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4"/>
          <p:cNvSpPr/>
          <p:nvPr/>
        </p:nvSpPr>
        <p:spPr>
          <a:xfrm>
            <a:off x="1168224" y="2149267"/>
            <a:ext cx="1025368" cy="451339"/>
          </a:xfrm>
          <a:prstGeom prst="roundRect">
            <a:avLst/>
          </a:prstGeom>
          <a:solidFill>
            <a:srgbClr val="CD2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&lt;body&gt;</a:t>
            </a:r>
            <a:endParaRPr lang="nl-NL" sz="1600" dirty="0"/>
          </a:p>
        </p:txBody>
      </p:sp>
      <p:sp>
        <p:nvSpPr>
          <p:cNvPr id="6" name="Afgeronde rechthoek 5"/>
          <p:cNvSpPr/>
          <p:nvPr/>
        </p:nvSpPr>
        <p:spPr>
          <a:xfrm>
            <a:off x="1123098" y="4484901"/>
            <a:ext cx="1025368" cy="451339"/>
          </a:xfrm>
          <a:prstGeom prst="roundRect">
            <a:avLst/>
          </a:prstGeom>
          <a:solidFill>
            <a:srgbClr val="CD2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&lt;/body&gt;</a:t>
            </a:r>
            <a:endParaRPr lang="nl-NL" sz="1600" dirty="0"/>
          </a:p>
        </p:txBody>
      </p:sp>
      <p:sp>
        <p:nvSpPr>
          <p:cNvPr id="7" name="Afgeronde rechthoek 6"/>
          <p:cNvSpPr/>
          <p:nvPr/>
        </p:nvSpPr>
        <p:spPr>
          <a:xfrm>
            <a:off x="3633028" y="3292125"/>
            <a:ext cx="3287425" cy="456386"/>
          </a:xfrm>
          <a:prstGeom prst="roundRect">
            <a:avLst/>
          </a:prstGeom>
          <a:solidFill>
            <a:srgbClr val="1C88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Profiel Rimmert </a:t>
            </a:r>
            <a:r>
              <a:rPr lang="nl-NL" sz="1600" dirty="0" err="1" smtClean="0"/>
              <a:t>Zelle</a:t>
            </a:r>
            <a:endParaRPr lang="nl-NL" sz="1600" dirty="0"/>
          </a:p>
        </p:txBody>
      </p:sp>
      <p:sp>
        <p:nvSpPr>
          <p:cNvPr id="8" name="Afgeronde rechthoek 7"/>
          <p:cNvSpPr/>
          <p:nvPr/>
        </p:nvSpPr>
        <p:spPr>
          <a:xfrm>
            <a:off x="1898063" y="2684986"/>
            <a:ext cx="1156052" cy="45133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</a:t>
            </a:r>
            <a:r>
              <a:rPr lang="nl-NL" sz="1600" dirty="0" err="1" smtClean="0"/>
              <a:t>section</a:t>
            </a:r>
            <a:r>
              <a:rPr lang="nl-NL" sz="1600" dirty="0" smtClean="0"/>
              <a:t>&gt;</a:t>
            </a:r>
            <a:endParaRPr lang="nl-NL" sz="1600" dirty="0"/>
          </a:p>
        </p:txBody>
      </p:sp>
      <p:sp>
        <p:nvSpPr>
          <p:cNvPr id="9" name="Afgeronde rechthoek 8"/>
          <p:cNvSpPr/>
          <p:nvPr/>
        </p:nvSpPr>
        <p:spPr>
          <a:xfrm>
            <a:off x="7044536" y="3292125"/>
            <a:ext cx="1025368" cy="45133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&lt;/h1&gt;</a:t>
            </a:r>
            <a:endParaRPr lang="nl-NL" sz="1600" dirty="0"/>
          </a:p>
        </p:txBody>
      </p:sp>
      <p:sp>
        <p:nvSpPr>
          <p:cNvPr id="14" name="Afgeronde rechthoek 13"/>
          <p:cNvSpPr/>
          <p:nvPr/>
        </p:nvSpPr>
        <p:spPr>
          <a:xfrm>
            <a:off x="2469637" y="3292125"/>
            <a:ext cx="1025368" cy="45133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&lt;h1&gt;</a:t>
            </a:r>
            <a:endParaRPr lang="nl-NL" sz="1600" dirty="0"/>
          </a:p>
        </p:txBody>
      </p:sp>
      <p:sp>
        <p:nvSpPr>
          <p:cNvPr id="15" name="Afgeronde rechthoek 14"/>
          <p:cNvSpPr/>
          <p:nvPr/>
        </p:nvSpPr>
        <p:spPr>
          <a:xfrm>
            <a:off x="1898063" y="3950012"/>
            <a:ext cx="1156052" cy="45133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&lt;/</a:t>
            </a:r>
            <a:r>
              <a:rPr lang="nl-NL" sz="1600" dirty="0" err="1" smtClean="0"/>
              <a:t>section</a:t>
            </a:r>
            <a:r>
              <a:rPr lang="nl-NL" sz="1600" dirty="0" smtClean="0"/>
              <a:t>&gt;</a:t>
            </a:r>
            <a:endParaRPr lang="nl-NL" sz="1600" dirty="0"/>
          </a:p>
        </p:txBody>
      </p:sp>
    </p:spTree>
    <p:extLst>
      <p:ext uri="{BB962C8B-B14F-4D97-AF65-F5344CB8AC3E}">
        <p14:creationId xmlns="" xmlns:p14="http://schemas.microsoft.com/office/powerpoint/2010/main" val="23127000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4"/>
          <p:cNvSpPr/>
          <p:nvPr/>
        </p:nvSpPr>
        <p:spPr>
          <a:xfrm>
            <a:off x="1168224" y="1288573"/>
            <a:ext cx="1025368" cy="451339"/>
          </a:xfrm>
          <a:prstGeom prst="roundRect">
            <a:avLst/>
          </a:prstGeom>
          <a:solidFill>
            <a:srgbClr val="CD2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&lt;body&gt;</a:t>
            </a:r>
            <a:endParaRPr lang="nl-NL" sz="1600" dirty="0"/>
          </a:p>
        </p:txBody>
      </p:sp>
      <p:sp>
        <p:nvSpPr>
          <p:cNvPr id="6" name="Afgeronde rechthoek 5"/>
          <p:cNvSpPr/>
          <p:nvPr/>
        </p:nvSpPr>
        <p:spPr>
          <a:xfrm>
            <a:off x="1123098" y="5327539"/>
            <a:ext cx="1025368" cy="451339"/>
          </a:xfrm>
          <a:prstGeom prst="roundRect">
            <a:avLst/>
          </a:prstGeom>
          <a:solidFill>
            <a:srgbClr val="CD2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&lt;/body&gt;</a:t>
            </a:r>
            <a:endParaRPr lang="nl-NL" sz="1600" dirty="0"/>
          </a:p>
        </p:txBody>
      </p:sp>
      <p:sp>
        <p:nvSpPr>
          <p:cNvPr id="7" name="Afgeronde rechthoek 6"/>
          <p:cNvSpPr/>
          <p:nvPr/>
        </p:nvSpPr>
        <p:spPr>
          <a:xfrm>
            <a:off x="3633028" y="2410439"/>
            <a:ext cx="3287425" cy="456386"/>
          </a:xfrm>
          <a:prstGeom prst="roundRect">
            <a:avLst/>
          </a:prstGeom>
          <a:solidFill>
            <a:srgbClr val="1C88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Profiel Rimmert </a:t>
            </a:r>
            <a:r>
              <a:rPr lang="nl-NL" sz="1600" dirty="0" err="1" smtClean="0"/>
              <a:t>Zelle</a:t>
            </a:r>
            <a:endParaRPr lang="nl-NL" sz="1600" dirty="0"/>
          </a:p>
        </p:txBody>
      </p:sp>
      <p:sp>
        <p:nvSpPr>
          <p:cNvPr id="8" name="Afgeronde rechthoek 7"/>
          <p:cNvSpPr/>
          <p:nvPr/>
        </p:nvSpPr>
        <p:spPr>
          <a:xfrm>
            <a:off x="1898063" y="1824292"/>
            <a:ext cx="1156052" cy="45133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</a:t>
            </a:r>
            <a:r>
              <a:rPr lang="nl-NL" sz="1600" dirty="0" err="1" smtClean="0"/>
              <a:t>section</a:t>
            </a:r>
            <a:r>
              <a:rPr lang="nl-NL" sz="1600" dirty="0" smtClean="0"/>
              <a:t>&gt;</a:t>
            </a:r>
            <a:endParaRPr lang="nl-NL" sz="1600" dirty="0"/>
          </a:p>
        </p:txBody>
      </p:sp>
      <p:sp>
        <p:nvSpPr>
          <p:cNvPr id="9" name="Afgeronde rechthoek 8"/>
          <p:cNvSpPr/>
          <p:nvPr/>
        </p:nvSpPr>
        <p:spPr>
          <a:xfrm>
            <a:off x="7044536" y="2410439"/>
            <a:ext cx="1025368" cy="45133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&lt;/h1&gt;</a:t>
            </a:r>
            <a:endParaRPr lang="nl-NL" sz="1600" dirty="0"/>
          </a:p>
        </p:txBody>
      </p:sp>
      <p:sp>
        <p:nvSpPr>
          <p:cNvPr id="14" name="Afgeronde rechthoek 13"/>
          <p:cNvSpPr/>
          <p:nvPr/>
        </p:nvSpPr>
        <p:spPr>
          <a:xfrm>
            <a:off x="2469637" y="2410439"/>
            <a:ext cx="1025368" cy="45133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&lt;h1&gt;</a:t>
            </a:r>
            <a:endParaRPr lang="nl-NL" sz="1600" dirty="0"/>
          </a:p>
        </p:txBody>
      </p:sp>
      <p:sp>
        <p:nvSpPr>
          <p:cNvPr id="15" name="Afgeronde rechthoek 14"/>
          <p:cNvSpPr/>
          <p:nvPr/>
        </p:nvSpPr>
        <p:spPr>
          <a:xfrm>
            <a:off x="1898063" y="4792650"/>
            <a:ext cx="1156052" cy="45133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&lt;/</a:t>
            </a:r>
            <a:r>
              <a:rPr lang="nl-NL" sz="1600" dirty="0" err="1" smtClean="0"/>
              <a:t>section</a:t>
            </a:r>
            <a:r>
              <a:rPr lang="nl-NL" sz="1600" dirty="0" smtClean="0"/>
              <a:t>&gt;</a:t>
            </a:r>
            <a:endParaRPr lang="nl-NL" sz="1600" dirty="0"/>
          </a:p>
        </p:txBody>
      </p:sp>
      <p:sp>
        <p:nvSpPr>
          <p:cNvPr id="10" name="Afgeronde rechthoek 9"/>
          <p:cNvSpPr/>
          <p:nvPr/>
        </p:nvSpPr>
        <p:spPr>
          <a:xfrm>
            <a:off x="3054115" y="3540331"/>
            <a:ext cx="2092631" cy="456386"/>
          </a:xfrm>
          <a:prstGeom prst="roundRect">
            <a:avLst/>
          </a:prstGeom>
          <a:solidFill>
            <a:srgbClr val="1C88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Mijn </a:t>
            </a:r>
            <a:r>
              <a:rPr lang="nl-NL" sz="1600" dirty="0" err="1" smtClean="0"/>
              <a:t>twitteraccount</a:t>
            </a:r>
            <a:endParaRPr lang="nl-NL" sz="1600" dirty="0"/>
          </a:p>
        </p:txBody>
      </p:sp>
      <p:sp>
        <p:nvSpPr>
          <p:cNvPr id="11" name="Afgeronde rechthoek 10"/>
          <p:cNvSpPr/>
          <p:nvPr/>
        </p:nvSpPr>
        <p:spPr>
          <a:xfrm>
            <a:off x="2469637" y="4089643"/>
            <a:ext cx="1025368" cy="45133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&lt;/a&gt;</a:t>
            </a:r>
            <a:endParaRPr lang="nl-NL" sz="1600" dirty="0"/>
          </a:p>
        </p:txBody>
      </p:sp>
      <p:sp>
        <p:nvSpPr>
          <p:cNvPr id="12" name="Afgeronde rechthoek 11"/>
          <p:cNvSpPr/>
          <p:nvPr/>
        </p:nvSpPr>
        <p:spPr>
          <a:xfrm>
            <a:off x="2469637" y="2977237"/>
            <a:ext cx="4215847" cy="45133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&lt;a </a:t>
            </a:r>
            <a:r>
              <a:rPr lang="nl-NL" sz="1600" dirty="0" err="1" smtClean="0"/>
              <a:t>href</a:t>
            </a:r>
            <a:r>
              <a:rPr lang="nl-NL" sz="1600" dirty="0" smtClean="0"/>
              <a:t>=“http://</a:t>
            </a:r>
            <a:r>
              <a:rPr lang="nl-NL" sz="1600" dirty="0" err="1" smtClean="0"/>
              <a:t>twitter.com</a:t>
            </a:r>
            <a:r>
              <a:rPr lang="nl-NL" sz="1600" dirty="0" smtClean="0"/>
              <a:t>/</a:t>
            </a:r>
            <a:r>
              <a:rPr lang="nl-NL" sz="1600" dirty="0" err="1" smtClean="0"/>
              <a:t>rimmertzelle</a:t>
            </a:r>
            <a:r>
              <a:rPr lang="nl-NL" sz="1600" dirty="0" smtClean="0"/>
              <a:t>”&gt;</a:t>
            </a:r>
            <a:endParaRPr lang="nl-NL" sz="1600" dirty="0"/>
          </a:p>
        </p:txBody>
      </p:sp>
      <p:sp>
        <p:nvSpPr>
          <p:cNvPr id="16" name="Ovaal 15"/>
          <p:cNvSpPr/>
          <p:nvPr/>
        </p:nvSpPr>
        <p:spPr>
          <a:xfrm>
            <a:off x="5940153" y="4089643"/>
            <a:ext cx="1346826" cy="930065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>
                <a:solidFill>
                  <a:schemeClr val="tx1"/>
                </a:solidFill>
              </a:rPr>
              <a:t>Attribuut</a:t>
            </a:r>
            <a:endParaRPr lang="nl-NL" sz="1600" dirty="0">
              <a:solidFill>
                <a:schemeClr val="tx1"/>
              </a:solidFill>
            </a:endParaRPr>
          </a:p>
        </p:txBody>
      </p:sp>
      <p:sp>
        <p:nvSpPr>
          <p:cNvPr id="2" name="Vrije vorm 1"/>
          <p:cNvSpPr/>
          <p:nvPr/>
        </p:nvSpPr>
        <p:spPr>
          <a:xfrm>
            <a:off x="5299403" y="3369302"/>
            <a:ext cx="682898" cy="976154"/>
          </a:xfrm>
          <a:custGeom>
            <a:avLst/>
            <a:gdLst>
              <a:gd name="connsiteX0" fmla="*/ 32192 w 682898"/>
              <a:gd name="connsiteY0" fmla="*/ 0 h 976154"/>
              <a:gd name="connsiteX1" fmla="*/ 74173 w 682898"/>
              <a:gd name="connsiteY1" fmla="*/ 661265 h 976154"/>
              <a:gd name="connsiteX2" fmla="*/ 682898 w 682898"/>
              <a:gd name="connsiteY2" fmla="*/ 976154 h 976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2898" h="976154">
                <a:moveTo>
                  <a:pt x="32192" y="0"/>
                </a:moveTo>
                <a:cubicBezTo>
                  <a:pt x="-1043" y="249286"/>
                  <a:pt x="-34278" y="498573"/>
                  <a:pt x="74173" y="661265"/>
                </a:cubicBezTo>
                <a:cubicBezTo>
                  <a:pt x="182624" y="823957"/>
                  <a:pt x="682898" y="976154"/>
                  <a:pt x="682898" y="976154"/>
                </a:cubicBezTo>
              </a:path>
            </a:pathLst>
          </a:custGeom>
          <a:ln>
            <a:solidFill>
              <a:schemeClr val="tx1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20643260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fgeronde rechthoek 4"/>
          <p:cNvSpPr/>
          <p:nvPr/>
        </p:nvSpPr>
        <p:spPr>
          <a:xfrm>
            <a:off x="1123098" y="816613"/>
            <a:ext cx="1025368" cy="451339"/>
          </a:xfrm>
          <a:prstGeom prst="roundRect">
            <a:avLst/>
          </a:prstGeom>
          <a:solidFill>
            <a:srgbClr val="CD2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&lt;body&gt;</a:t>
            </a:r>
            <a:endParaRPr lang="nl-NL" sz="1600" dirty="0"/>
          </a:p>
        </p:txBody>
      </p:sp>
      <p:sp>
        <p:nvSpPr>
          <p:cNvPr id="6" name="Afgeronde rechthoek 5"/>
          <p:cNvSpPr/>
          <p:nvPr/>
        </p:nvSpPr>
        <p:spPr>
          <a:xfrm>
            <a:off x="1062752" y="5627776"/>
            <a:ext cx="1025368" cy="451339"/>
          </a:xfrm>
          <a:prstGeom prst="roundRect">
            <a:avLst/>
          </a:prstGeom>
          <a:solidFill>
            <a:srgbClr val="CD2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&lt;/body&gt;</a:t>
            </a:r>
            <a:endParaRPr lang="nl-NL" sz="1600" dirty="0"/>
          </a:p>
        </p:txBody>
      </p:sp>
      <p:sp>
        <p:nvSpPr>
          <p:cNvPr id="7" name="Afgeronde rechthoek 6"/>
          <p:cNvSpPr/>
          <p:nvPr/>
        </p:nvSpPr>
        <p:spPr>
          <a:xfrm>
            <a:off x="3587902" y="1938479"/>
            <a:ext cx="3287425" cy="456386"/>
          </a:xfrm>
          <a:prstGeom prst="roundRect">
            <a:avLst/>
          </a:prstGeom>
          <a:solidFill>
            <a:srgbClr val="1C88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Profiel Rimmert </a:t>
            </a:r>
            <a:r>
              <a:rPr lang="nl-NL" sz="1600" dirty="0" err="1" smtClean="0"/>
              <a:t>Zelle</a:t>
            </a:r>
            <a:endParaRPr lang="nl-NL" sz="1600" dirty="0"/>
          </a:p>
        </p:txBody>
      </p:sp>
      <p:sp>
        <p:nvSpPr>
          <p:cNvPr id="8" name="Afgeronde rechthoek 7"/>
          <p:cNvSpPr/>
          <p:nvPr/>
        </p:nvSpPr>
        <p:spPr>
          <a:xfrm>
            <a:off x="1852937" y="1352332"/>
            <a:ext cx="1156052" cy="45133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</a:t>
            </a:r>
            <a:r>
              <a:rPr lang="nl-NL" sz="1600" dirty="0" err="1" smtClean="0"/>
              <a:t>section</a:t>
            </a:r>
            <a:r>
              <a:rPr lang="nl-NL" sz="1600" dirty="0" smtClean="0"/>
              <a:t>&gt;</a:t>
            </a:r>
            <a:endParaRPr lang="nl-NL" sz="1600" dirty="0"/>
          </a:p>
        </p:txBody>
      </p:sp>
      <p:sp>
        <p:nvSpPr>
          <p:cNvPr id="9" name="Afgeronde rechthoek 8"/>
          <p:cNvSpPr/>
          <p:nvPr/>
        </p:nvSpPr>
        <p:spPr>
          <a:xfrm>
            <a:off x="6999410" y="1938479"/>
            <a:ext cx="1025368" cy="45133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&lt;/h1&gt;</a:t>
            </a:r>
            <a:endParaRPr lang="nl-NL" sz="1600" dirty="0"/>
          </a:p>
        </p:txBody>
      </p:sp>
      <p:sp>
        <p:nvSpPr>
          <p:cNvPr id="14" name="Afgeronde rechthoek 13"/>
          <p:cNvSpPr/>
          <p:nvPr/>
        </p:nvSpPr>
        <p:spPr>
          <a:xfrm>
            <a:off x="2424511" y="1938479"/>
            <a:ext cx="1025368" cy="45133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&lt;h1&gt;</a:t>
            </a:r>
            <a:endParaRPr lang="nl-NL" sz="1600" dirty="0"/>
          </a:p>
        </p:txBody>
      </p:sp>
      <p:sp>
        <p:nvSpPr>
          <p:cNvPr id="15" name="Afgeronde rechthoek 14"/>
          <p:cNvSpPr/>
          <p:nvPr/>
        </p:nvSpPr>
        <p:spPr>
          <a:xfrm>
            <a:off x="1837717" y="5092887"/>
            <a:ext cx="1156052" cy="45133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&lt;/</a:t>
            </a:r>
            <a:r>
              <a:rPr lang="nl-NL" sz="1600" dirty="0" err="1" smtClean="0"/>
              <a:t>section</a:t>
            </a:r>
            <a:r>
              <a:rPr lang="nl-NL" sz="1600" dirty="0" smtClean="0"/>
              <a:t>&gt;</a:t>
            </a:r>
            <a:endParaRPr lang="nl-NL" sz="1600" dirty="0"/>
          </a:p>
        </p:txBody>
      </p:sp>
      <p:sp>
        <p:nvSpPr>
          <p:cNvPr id="10" name="Afgeronde rechthoek 9"/>
          <p:cNvSpPr/>
          <p:nvPr/>
        </p:nvSpPr>
        <p:spPr>
          <a:xfrm>
            <a:off x="3008989" y="3068371"/>
            <a:ext cx="2092631" cy="456386"/>
          </a:xfrm>
          <a:prstGeom prst="roundRect">
            <a:avLst/>
          </a:prstGeom>
          <a:solidFill>
            <a:srgbClr val="1C88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Mijn </a:t>
            </a:r>
            <a:r>
              <a:rPr lang="nl-NL" sz="1600" dirty="0" err="1" smtClean="0"/>
              <a:t>twitteraccount</a:t>
            </a:r>
            <a:endParaRPr lang="nl-NL" sz="1600" dirty="0"/>
          </a:p>
        </p:txBody>
      </p:sp>
      <p:sp>
        <p:nvSpPr>
          <p:cNvPr id="11" name="Afgeronde rechthoek 10"/>
          <p:cNvSpPr/>
          <p:nvPr/>
        </p:nvSpPr>
        <p:spPr>
          <a:xfrm>
            <a:off x="2424511" y="3617683"/>
            <a:ext cx="1025368" cy="45133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&lt;/a&gt;</a:t>
            </a:r>
            <a:endParaRPr lang="nl-NL" sz="1600" dirty="0"/>
          </a:p>
        </p:txBody>
      </p:sp>
      <p:sp>
        <p:nvSpPr>
          <p:cNvPr id="12" name="Afgeronde rechthoek 11"/>
          <p:cNvSpPr/>
          <p:nvPr/>
        </p:nvSpPr>
        <p:spPr>
          <a:xfrm>
            <a:off x="2424511" y="2505277"/>
            <a:ext cx="4215847" cy="45133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/>
              <a:t>&lt;a </a:t>
            </a:r>
            <a:r>
              <a:rPr lang="nl-NL" sz="1600" dirty="0" err="1" smtClean="0"/>
              <a:t>href</a:t>
            </a:r>
            <a:r>
              <a:rPr lang="nl-NL" sz="1600" dirty="0" smtClean="0"/>
              <a:t>=“http://</a:t>
            </a:r>
            <a:r>
              <a:rPr lang="nl-NL" sz="1600" dirty="0" err="1" smtClean="0"/>
              <a:t>twitter.com</a:t>
            </a:r>
            <a:r>
              <a:rPr lang="nl-NL" sz="1600" dirty="0" smtClean="0"/>
              <a:t>/</a:t>
            </a:r>
            <a:r>
              <a:rPr lang="nl-NL" sz="1600" dirty="0" err="1" smtClean="0"/>
              <a:t>rimmertzelle</a:t>
            </a:r>
            <a:r>
              <a:rPr lang="nl-NL" sz="1600" dirty="0" smtClean="0"/>
              <a:t>”&gt;</a:t>
            </a:r>
            <a:endParaRPr lang="nl-NL" sz="1600" dirty="0"/>
          </a:p>
        </p:txBody>
      </p:sp>
      <p:sp>
        <p:nvSpPr>
          <p:cNvPr id="18" name="Afgeronde rechthoek 17"/>
          <p:cNvSpPr/>
          <p:nvPr/>
        </p:nvSpPr>
        <p:spPr>
          <a:xfrm>
            <a:off x="2424511" y="4250025"/>
            <a:ext cx="5600267" cy="7420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1600" dirty="0" smtClean="0">
                <a:latin typeface="Calibri"/>
                <a:cs typeface="Calibri"/>
              </a:rPr>
              <a:t>&lt;</a:t>
            </a:r>
            <a:r>
              <a:rPr lang="nl-NL" sz="1600" dirty="0" err="1" smtClean="0">
                <a:latin typeface="Calibri"/>
                <a:cs typeface="Calibri"/>
              </a:rPr>
              <a:t>img</a:t>
            </a:r>
            <a:r>
              <a:rPr lang="nl-NL" sz="1600" dirty="0" smtClean="0">
                <a:latin typeface="Calibri"/>
                <a:cs typeface="Calibri"/>
              </a:rPr>
              <a:t> </a:t>
            </a:r>
            <a:r>
              <a:rPr lang="nl-NL" sz="1600" dirty="0" err="1">
                <a:latin typeface="Calibri"/>
                <a:cs typeface="Calibri"/>
              </a:rPr>
              <a:t>src</a:t>
            </a:r>
            <a:r>
              <a:rPr lang="nl-NL" sz="1600" dirty="0">
                <a:latin typeface="Calibri"/>
                <a:cs typeface="Calibri"/>
              </a:rPr>
              <a:t>="</a:t>
            </a:r>
            <a:r>
              <a:rPr lang="nl-NL" sz="1600" dirty="0" err="1">
                <a:latin typeface="Calibri"/>
                <a:cs typeface="Calibri"/>
              </a:rPr>
              <a:t>img</a:t>
            </a:r>
            <a:r>
              <a:rPr lang="nl-NL" sz="1600" dirty="0">
                <a:latin typeface="Calibri"/>
                <a:cs typeface="Calibri"/>
              </a:rPr>
              <a:t>/pasfoto-</a:t>
            </a:r>
            <a:r>
              <a:rPr lang="nl-NL" sz="1600" dirty="0" err="1">
                <a:latin typeface="Calibri"/>
                <a:cs typeface="Calibri"/>
              </a:rPr>
              <a:t>silhouet.png</a:t>
            </a:r>
            <a:r>
              <a:rPr lang="nl-NL" sz="1600" dirty="0">
                <a:latin typeface="Calibri"/>
                <a:cs typeface="Calibri"/>
              </a:rPr>
              <a:t>" 				alt="Pasfoto Rimmert </a:t>
            </a:r>
            <a:r>
              <a:rPr lang="nl-NL" sz="1600" dirty="0" err="1" smtClean="0">
                <a:latin typeface="Calibri"/>
                <a:cs typeface="Calibri"/>
              </a:rPr>
              <a:t>Zelle</a:t>
            </a:r>
            <a:r>
              <a:rPr lang="nl-NL" sz="1600" dirty="0" smtClean="0">
                <a:latin typeface="Calibri"/>
                <a:cs typeface="Calibri"/>
              </a:rPr>
              <a:t>” /&gt;</a:t>
            </a:r>
            <a:endParaRPr lang="nl-NL" sz="1600" dirty="0">
              <a:latin typeface="Calibri"/>
              <a:cs typeface="Calibri"/>
            </a:endParaRPr>
          </a:p>
        </p:txBody>
      </p:sp>
      <p:sp>
        <p:nvSpPr>
          <p:cNvPr id="19" name="Ovaal 18"/>
          <p:cNvSpPr/>
          <p:nvPr/>
        </p:nvSpPr>
        <p:spPr>
          <a:xfrm>
            <a:off x="6097749" y="5333248"/>
            <a:ext cx="1516623" cy="104848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 smtClean="0">
                <a:solidFill>
                  <a:schemeClr val="tx1"/>
                </a:solidFill>
              </a:rPr>
              <a:t>Lege tag</a:t>
            </a:r>
            <a:endParaRPr lang="nl-NL" sz="2400" dirty="0">
              <a:solidFill>
                <a:schemeClr val="tx1"/>
              </a:solidFill>
            </a:endParaRPr>
          </a:p>
        </p:txBody>
      </p:sp>
      <p:sp>
        <p:nvSpPr>
          <p:cNvPr id="2" name="Vrije vorm 1"/>
          <p:cNvSpPr/>
          <p:nvPr/>
        </p:nvSpPr>
        <p:spPr>
          <a:xfrm>
            <a:off x="3848696" y="4681336"/>
            <a:ext cx="2207072" cy="1401899"/>
          </a:xfrm>
          <a:custGeom>
            <a:avLst/>
            <a:gdLst>
              <a:gd name="connsiteX0" fmla="*/ 55543 w 2207072"/>
              <a:gd name="connsiteY0" fmla="*/ 0 h 1401899"/>
              <a:gd name="connsiteX1" fmla="*/ 275943 w 2207072"/>
              <a:gd name="connsiteY1" fmla="*/ 1322530 h 1401899"/>
              <a:gd name="connsiteX2" fmla="*/ 2207072 w 2207072"/>
              <a:gd name="connsiteY2" fmla="*/ 1259552 h 1401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7072" h="1401899">
                <a:moveTo>
                  <a:pt x="55543" y="0"/>
                </a:moveTo>
                <a:cubicBezTo>
                  <a:pt x="-13551" y="556302"/>
                  <a:pt x="-82645" y="1112605"/>
                  <a:pt x="275943" y="1322530"/>
                </a:cubicBezTo>
                <a:cubicBezTo>
                  <a:pt x="634531" y="1532455"/>
                  <a:pt x="2207072" y="1259552"/>
                  <a:pt x="2207072" y="1259552"/>
                </a:cubicBezTo>
              </a:path>
            </a:pathLst>
          </a:custGeom>
          <a:ln>
            <a:solidFill>
              <a:schemeClr val="tx1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21100839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1143577" y="1542950"/>
            <a:ext cx="7074216" cy="5262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latin typeface="Courier New"/>
                <a:cs typeface="Courier New"/>
              </a:rPr>
              <a:t>&lt;!</a:t>
            </a:r>
            <a:r>
              <a:rPr lang="nl-NL" sz="1600" dirty="0" err="1">
                <a:latin typeface="Courier New"/>
                <a:cs typeface="Courier New"/>
              </a:rPr>
              <a:t>doctype</a:t>
            </a:r>
            <a:r>
              <a:rPr lang="nl-NL" sz="1600" dirty="0">
                <a:latin typeface="Courier New"/>
                <a:cs typeface="Courier New"/>
              </a:rPr>
              <a:t> html&gt;</a:t>
            </a:r>
          </a:p>
          <a:p>
            <a:r>
              <a:rPr lang="nl-NL" sz="1600" dirty="0">
                <a:latin typeface="Courier New"/>
                <a:cs typeface="Courier New"/>
              </a:rPr>
              <a:t>&lt;html&gt;</a:t>
            </a:r>
          </a:p>
          <a:p>
            <a:r>
              <a:rPr lang="nl-NL" sz="1600" dirty="0">
                <a:latin typeface="Courier New"/>
                <a:cs typeface="Courier New"/>
              </a:rPr>
              <a:t>	&lt;</a:t>
            </a:r>
            <a:r>
              <a:rPr lang="nl-NL" sz="1600" dirty="0" err="1">
                <a:latin typeface="Courier New"/>
                <a:cs typeface="Courier New"/>
              </a:rPr>
              <a:t>head</a:t>
            </a:r>
            <a:r>
              <a:rPr lang="nl-NL" sz="1600" dirty="0">
                <a:latin typeface="Courier New"/>
                <a:cs typeface="Courier New"/>
              </a:rPr>
              <a:t>&gt;</a:t>
            </a:r>
          </a:p>
          <a:p>
            <a:r>
              <a:rPr lang="nl-NL" sz="1600" dirty="0">
                <a:latin typeface="Courier New"/>
                <a:cs typeface="Courier New"/>
              </a:rPr>
              <a:t>		&lt;</a:t>
            </a:r>
            <a:r>
              <a:rPr lang="nl-NL" sz="1600" dirty="0" err="1">
                <a:latin typeface="Courier New"/>
                <a:cs typeface="Courier New"/>
              </a:rPr>
              <a:t>title</a:t>
            </a:r>
            <a:r>
              <a:rPr lang="nl-NL" sz="1600" dirty="0">
                <a:latin typeface="Courier New"/>
                <a:cs typeface="Courier New"/>
              </a:rPr>
              <a:t>&gt;Mijn eerste webpagina&lt;/</a:t>
            </a:r>
            <a:r>
              <a:rPr lang="nl-NL" sz="1600" dirty="0" err="1">
                <a:latin typeface="Courier New"/>
                <a:cs typeface="Courier New"/>
              </a:rPr>
              <a:t>title</a:t>
            </a:r>
            <a:r>
              <a:rPr lang="nl-NL" sz="1600" dirty="0">
                <a:latin typeface="Courier New"/>
                <a:cs typeface="Courier New"/>
              </a:rPr>
              <a:t>&gt;</a:t>
            </a:r>
          </a:p>
          <a:p>
            <a:r>
              <a:rPr lang="nl-NL" sz="1600" dirty="0">
                <a:latin typeface="Courier New"/>
                <a:cs typeface="Courier New"/>
              </a:rPr>
              <a:t>		&lt;meta name="</a:t>
            </a:r>
            <a:r>
              <a:rPr lang="nl-NL" sz="1600" dirty="0" err="1">
                <a:latin typeface="Courier New"/>
                <a:cs typeface="Courier New"/>
              </a:rPr>
              <a:t>description</a:t>
            </a:r>
            <a:r>
              <a:rPr lang="nl-NL" sz="1600" dirty="0">
                <a:latin typeface="Courier New"/>
                <a:cs typeface="Courier New"/>
              </a:rPr>
              <a:t>" content="mijn eerste </a:t>
            </a:r>
            <a:r>
              <a:rPr lang="nl-NL" sz="1600" dirty="0" smtClean="0">
                <a:latin typeface="Courier New"/>
                <a:cs typeface="Courier New"/>
              </a:rPr>
              <a:t>			webpagina</a:t>
            </a:r>
            <a:r>
              <a:rPr lang="nl-NL" sz="1600" dirty="0">
                <a:latin typeface="Courier New"/>
                <a:cs typeface="Courier New"/>
              </a:rPr>
              <a:t>" /&gt;</a:t>
            </a:r>
          </a:p>
          <a:p>
            <a:r>
              <a:rPr lang="nl-NL" sz="1600" dirty="0">
                <a:latin typeface="Courier New"/>
                <a:cs typeface="Courier New"/>
              </a:rPr>
              <a:t>		&lt;meta </a:t>
            </a:r>
            <a:r>
              <a:rPr lang="nl-NL" sz="1600" dirty="0" err="1">
                <a:latin typeface="Courier New"/>
                <a:cs typeface="Courier New"/>
              </a:rPr>
              <a:t>charset</a:t>
            </a:r>
            <a:r>
              <a:rPr lang="nl-NL" sz="1600" dirty="0">
                <a:latin typeface="Courier New"/>
                <a:cs typeface="Courier New"/>
              </a:rPr>
              <a:t>="utf-8" /&gt;</a:t>
            </a:r>
          </a:p>
          <a:p>
            <a:r>
              <a:rPr lang="nl-NL" sz="1600" dirty="0">
                <a:latin typeface="Courier New"/>
                <a:cs typeface="Courier New"/>
              </a:rPr>
              <a:t>	&lt;/</a:t>
            </a:r>
            <a:r>
              <a:rPr lang="nl-NL" sz="1600" dirty="0" err="1">
                <a:latin typeface="Courier New"/>
                <a:cs typeface="Courier New"/>
              </a:rPr>
              <a:t>head</a:t>
            </a:r>
            <a:r>
              <a:rPr lang="nl-NL" sz="1600" dirty="0">
                <a:latin typeface="Courier New"/>
                <a:cs typeface="Courier New"/>
              </a:rPr>
              <a:t>&gt;</a:t>
            </a:r>
          </a:p>
          <a:p>
            <a:r>
              <a:rPr lang="nl-NL" sz="1600" dirty="0">
                <a:latin typeface="Courier New"/>
                <a:cs typeface="Courier New"/>
              </a:rPr>
              <a:t>	&lt;body&gt;</a:t>
            </a:r>
          </a:p>
          <a:p>
            <a:r>
              <a:rPr lang="nl-NL" sz="1600" dirty="0">
                <a:latin typeface="Courier New"/>
                <a:cs typeface="Courier New"/>
              </a:rPr>
              <a:t>		&lt;</a:t>
            </a:r>
            <a:r>
              <a:rPr lang="nl-NL" sz="1600" dirty="0" err="1">
                <a:latin typeface="Courier New"/>
                <a:cs typeface="Courier New"/>
              </a:rPr>
              <a:t>section</a:t>
            </a:r>
            <a:r>
              <a:rPr lang="nl-NL" sz="1600" dirty="0">
                <a:latin typeface="Courier New"/>
                <a:cs typeface="Courier New"/>
              </a:rPr>
              <a:t>&gt;</a:t>
            </a:r>
          </a:p>
          <a:p>
            <a:r>
              <a:rPr lang="nl-NL" sz="1600" dirty="0">
                <a:latin typeface="Courier New"/>
                <a:cs typeface="Courier New"/>
              </a:rPr>
              <a:t>			&lt;h1&gt;Profiel Rimmert </a:t>
            </a:r>
            <a:r>
              <a:rPr lang="nl-NL" sz="1600" dirty="0" err="1">
                <a:latin typeface="Courier New"/>
                <a:cs typeface="Courier New"/>
              </a:rPr>
              <a:t>Zelle</a:t>
            </a:r>
            <a:r>
              <a:rPr lang="nl-NL" sz="1600" dirty="0">
                <a:latin typeface="Courier New"/>
                <a:cs typeface="Courier New"/>
              </a:rPr>
              <a:t>&lt;/h1&gt;</a:t>
            </a:r>
          </a:p>
          <a:p>
            <a:r>
              <a:rPr lang="nl-NL" sz="1600" dirty="0">
                <a:latin typeface="Courier New"/>
                <a:cs typeface="Courier New"/>
              </a:rPr>
              <a:t>			&lt;a </a:t>
            </a:r>
            <a:r>
              <a:rPr lang="nl-NL" sz="1600" dirty="0" err="1">
                <a:latin typeface="Courier New"/>
                <a:cs typeface="Courier New"/>
              </a:rPr>
              <a:t>href</a:t>
            </a:r>
            <a:r>
              <a:rPr lang="nl-NL" sz="1600" dirty="0">
                <a:latin typeface="Courier New"/>
                <a:cs typeface="Courier New"/>
              </a:rPr>
              <a:t>="http://</a:t>
            </a:r>
            <a:r>
              <a:rPr lang="nl-NL" sz="1600" dirty="0" err="1" smtClean="0">
                <a:latin typeface="Courier New"/>
                <a:cs typeface="Courier New"/>
              </a:rPr>
              <a:t>twitter.com</a:t>
            </a:r>
            <a:r>
              <a:rPr lang="nl-NL" sz="1600" dirty="0" smtClean="0">
                <a:latin typeface="Courier New"/>
                <a:cs typeface="Courier New"/>
              </a:rPr>
              <a:t>/			   				</a:t>
            </a:r>
            <a:r>
              <a:rPr lang="nl-NL" sz="1600" dirty="0" err="1" smtClean="0">
                <a:latin typeface="Courier New"/>
                <a:cs typeface="Courier New"/>
              </a:rPr>
              <a:t>rimmertzelle</a:t>
            </a:r>
            <a:r>
              <a:rPr lang="nl-NL" sz="1600" dirty="0">
                <a:latin typeface="Courier New"/>
                <a:cs typeface="Courier New"/>
              </a:rPr>
              <a:t>"&gt;Mijn </a:t>
            </a:r>
            <a:r>
              <a:rPr lang="nl-NL" sz="1600" dirty="0" err="1" smtClean="0">
                <a:latin typeface="Courier New"/>
                <a:cs typeface="Courier New"/>
              </a:rPr>
              <a:t>twitteraccount</a:t>
            </a:r>
            <a:r>
              <a:rPr lang="nl-NL" sz="1600" dirty="0">
                <a:latin typeface="Courier New"/>
                <a:cs typeface="Courier New"/>
              </a:rPr>
              <a:t>&lt;/a&gt;</a:t>
            </a:r>
          </a:p>
          <a:p>
            <a:r>
              <a:rPr lang="nl-NL" sz="1600" dirty="0">
                <a:latin typeface="Courier New"/>
                <a:cs typeface="Courier New"/>
              </a:rPr>
              <a:t>			&lt;p&gt;Ik ben docent aan de opleiding </a:t>
            </a:r>
            <a:r>
              <a:rPr lang="nl-NL" sz="1600" dirty="0" smtClean="0">
                <a:latin typeface="Courier New"/>
                <a:cs typeface="Courier New"/>
              </a:rPr>
              <a:t>				Mediatechnologie </a:t>
            </a:r>
            <a:r>
              <a:rPr lang="nl-NL" sz="1600" dirty="0">
                <a:latin typeface="Courier New"/>
                <a:cs typeface="Courier New"/>
              </a:rPr>
              <a:t>van de Hogeschool </a:t>
            </a:r>
            <a:r>
              <a:rPr lang="nl-NL" sz="1600" dirty="0" smtClean="0">
                <a:latin typeface="Courier New"/>
                <a:cs typeface="Courier New"/>
              </a:rPr>
              <a:t>				Rotterdam</a:t>
            </a:r>
            <a:r>
              <a:rPr lang="nl-NL" sz="1600" dirty="0">
                <a:latin typeface="Courier New"/>
                <a:cs typeface="Courier New"/>
              </a:rPr>
              <a:t>&lt;/p&gt;</a:t>
            </a:r>
          </a:p>
          <a:p>
            <a:r>
              <a:rPr lang="nl-NL" sz="1600" dirty="0">
                <a:latin typeface="Courier New"/>
                <a:cs typeface="Courier New"/>
              </a:rPr>
              <a:t>			&lt;</a:t>
            </a:r>
            <a:r>
              <a:rPr lang="nl-NL" sz="1600" dirty="0" err="1">
                <a:latin typeface="Courier New"/>
                <a:cs typeface="Courier New"/>
              </a:rPr>
              <a:t>img</a:t>
            </a:r>
            <a:r>
              <a:rPr lang="nl-NL" sz="1600" dirty="0">
                <a:latin typeface="Courier New"/>
                <a:cs typeface="Courier New"/>
              </a:rPr>
              <a:t> </a:t>
            </a:r>
            <a:r>
              <a:rPr lang="nl-NL" sz="1600" dirty="0" err="1">
                <a:latin typeface="Courier New"/>
                <a:cs typeface="Courier New"/>
              </a:rPr>
              <a:t>src</a:t>
            </a:r>
            <a:r>
              <a:rPr lang="nl-NL" sz="1600" dirty="0">
                <a:latin typeface="Courier New"/>
                <a:cs typeface="Courier New"/>
              </a:rPr>
              <a:t>="</a:t>
            </a:r>
            <a:r>
              <a:rPr lang="nl-NL" sz="1600" dirty="0" err="1">
                <a:latin typeface="Courier New"/>
                <a:cs typeface="Courier New"/>
              </a:rPr>
              <a:t>img</a:t>
            </a:r>
            <a:r>
              <a:rPr lang="nl-NL" sz="1600" dirty="0">
                <a:latin typeface="Courier New"/>
                <a:cs typeface="Courier New"/>
              </a:rPr>
              <a:t>/pasfoto-</a:t>
            </a:r>
            <a:r>
              <a:rPr lang="nl-NL" sz="1600" dirty="0" err="1">
                <a:latin typeface="Courier New"/>
                <a:cs typeface="Courier New"/>
              </a:rPr>
              <a:t>silhouet.png</a:t>
            </a:r>
            <a:r>
              <a:rPr lang="nl-NL" sz="1600" dirty="0">
                <a:latin typeface="Courier New"/>
                <a:cs typeface="Courier New"/>
              </a:rPr>
              <a:t>" </a:t>
            </a:r>
            <a:r>
              <a:rPr lang="nl-NL" sz="1600" dirty="0" smtClean="0">
                <a:latin typeface="Courier New"/>
                <a:cs typeface="Courier New"/>
              </a:rPr>
              <a:t>				alt</a:t>
            </a:r>
            <a:r>
              <a:rPr lang="nl-NL" sz="1600" dirty="0">
                <a:latin typeface="Courier New"/>
                <a:cs typeface="Courier New"/>
              </a:rPr>
              <a:t>="Pasfoto Rimmert </a:t>
            </a:r>
            <a:r>
              <a:rPr lang="nl-NL" sz="1600" dirty="0" err="1">
                <a:latin typeface="Courier New"/>
                <a:cs typeface="Courier New"/>
              </a:rPr>
              <a:t>Zelle</a:t>
            </a:r>
            <a:r>
              <a:rPr lang="nl-NL" sz="1600" dirty="0">
                <a:latin typeface="Courier New"/>
                <a:cs typeface="Courier New"/>
              </a:rPr>
              <a:t>" /&gt;</a:t>
            </a:r>
          </a:p>
          <a:p>
            <a:r>
              <a:rPr lang="nl-NL" sz="1600" dirty="0">
                <a:latin typeface="Courier New"/>
                <a:cs typeface="Courier New"/>
              </a:rPr>
              <a:t>		&lt;/</a:t>
            </a:r>
            <a:r>
              <a:rPr lang="nl-NL" sz="1600" dirty="0" err="1">
                <a:latin typeface="Courier New"/>
                <a:cs typeface="Courier New"/>
              </a:rPr>
              <a:t>section</a:t>
            </a:r>
            <a:r>
              <a:rPr lang="nl-NL" sz="1600" dirty="0">
                <a:latin typeface="Courier New"/>
                <a:cs typeface="Courier New"/>
              </a:rPr>
              <a:t>&gt;</a:t>
            </a:r>
          </a:p>
          <a:p>
            <a:r>
              <a:rPr lang="nl-NL" sz="1600" dirty="0">
                <a:latin typeface="Courier New"/>
                <a:cs typeface="Courier New"/>
              </a:rPr>
              <a:t>	&lt;/body&gt;</a:t>
            </a:r>
          </a:p>
          <a:p>
            <a:r>
              <a:rPr lang="nl-NL" sz="1600" dirty="0">
                <a:latin typeface="Courier New"/>
                <a:cs typeface="Courier New"/>
              </a:rPr>
              <a:t>&lt;/html&gt;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1206957" y="944664"/>
            <a:ext cx="1811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smtClean="0">
                <a:solidFill>
                  <a:srgbClr val="CD2400"/>
                </a:solidFill>
              </a:rPr>
              <a:t>EXAMPLE SCRIPT</a:t>
            </a:r>
            <a:endParaRPr lang="nl-NL" b="1" dirty="0">
              <a:solidFill>
                <a:srgbClr val="CD24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2594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2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solidFill>
                  <a:srgbClr val="FFFFFF"/>
                </a:solidFill>
              </a:rPr>
              <a:t>Weekopdracht 1</a:t>
            </a:r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Eindelijk mag ik nog eens wat maken</a:t>
            </a:r>
            <a:endParaRPr lang="nl-NL" dirty="0"/>
          </a:p>
        </p:txBody>
      </p:sp>
    </p:spTree>
    <p:extLst>
      <p:ext uri="{BB962C8B-B14F-4D97-AF65-F5344CB8AC3E}">
        <p14:creationId xmlns="" xmlns:p14="http://schemas.microsoft.com/office/powerpoint/2010/main" val="283378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2623817" y="2391272"/>
            <a:ext cx="437819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Maak weekopdracht 1</a:t>
            </a:r>
          </a:p>
          <a:p>
            <a:endParaRPr lang="nl-NL" dirty="0" smtClean="0"/>
          </a:p>
          <a:p>
            <a:r>
              <a:rPr lang="nl-NL" dirty="0" smtClean="0"/>
              <a:t>Deadline volgende week maandag</a:t>
            </a:r>
          </a:p>
          <a:p>
            <a:endParaRPr lang="nl-NL" dirty="0" smtClean="0"/>
          </a:p>
          <a:p>
            <a:r>
              <a:rPr lang="nl-NL" dirty="0" smtClean="0"/>
              <a:t>Zet de opdracht online op je </a:t>
            </a:r>
            <a:r>
              <a:rPr lang="nl-NL" dirty="0" err="1" smtClean="0"/>
              <a:t>studentenspace</a:t>
            </a:r>
            <a:endParaRPr lang="nl-NL" dirty="0" smtClean="0"/>
          </a:p>
          <a:p>
            <a:endParaRPr lang="nl-NL" dirty="0" smtClean="0"/>
          </a:p>
          <a:p>
            <a:r>
              <a:rPr lang="nl-NL" dirty="0" smtClean="0"/>
              <a:t>Stel vragen via de </a:t>
            </a:r>
            <a:r>
              <a:rPr lang="nl-NL" dirty="0" err="1" smtClean="0"/>
              <a:t>facebook</a:t>
            </a:r>
            <a:r>
              <a:rPr lang="nl-NL" dirty="0" smtClean="0"/>
              <a:t> groep</a:t>
            </a:r>
            <a:endParaRPr lang="nl-NL" dirty="0"/>
          </a:p>
        </p:txBody>
      </p:sp>
    </p:spTree>
    <p:extLst>
      <p:ext uri="{BB962C8B-B14F-4D97-AF65-F5344CB8AC3E}">
        <p14:creationId xmlns="" xmlns:p14="http://schemas.microsoft.com/office/powerpoint/2010/main" val="3516244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al 1"/>
          <p:cNvSpPr/>
          <p:nvPr/>
        </p:nvSpPr>
        <p:spPr>
          <a:xfrm>
            <a:off x="3386479" y="209986"/>
            <a:ext cx="2146787" cy="214678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ekstvak 7"/>
          <p:cNvSpPr txBox="1"/>
          <p:nvPr/>
        </p:nvSpPr>
        <p:spPr>
          <a:xfrm>
            <a:off x="3930736" y="833744"/>
            <a:ext cx="113989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accent5">
                    <a:lumMod val="75000"/>
                  </a:schemeClr>
                </a:solidFill>
                <a:latin typeface="Century Gothic"/>
                <a:cs typeface="Century Gothic"/>
              </a:rPr>
              <a:t>structuur</a:t>
            </a:r>
            <a:endParaRPr lang="nl-NL" dirty="0">
              <a:solidFill>
                <a:schemeClr val="accent5">
                  <a:lumMod val="7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4" name="Tekstvak 8"/>
          <p:cNvSpPr txBox="1"/>
          <p:nvPr/>
        </p:nvSpPr>
        <p:spPr>
          <a:xfrm>
            <a:off x="4091997" y="1311537"/>
            <a:ext cx="7617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  <a:latin typeface="Century Gothic"/>
                <a:cs typeface="Century Gothic"/>
              </a:rPr>
              <a:t>HTML</a:t>
            </a:r>
            <a:endParaRPr lang="nl-NL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3549" y="2794837"/>
            <a:ext cx="5553635" cy="3524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al 1"/>
          <p:cNvSpPr/>
          <p:nvPr/>
        </p:nvSpPr>
        <p:spPr>
          <a:xfrm>
            <a:off x="3386479" y="209986"/>
            <a:ext cx="2146787" cy="214678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ekstvak 7"/>
          <p:cNvSpPr txBox="1"/>
          <p:nvPr/>
        </p:nvSpPr>
        <p:spPr>
          <a:xfrm>
            <a:off x="3798758" y="833744"/>
            <a:ext cx="143340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accent5">
                    <a:lumMod val="75000"/>
                  </a:schemeClr>
                </a:solidFill>
                <a:latin typeface="Century Gothic"/>
                <a:cs typeface="Century Gothic"/>
              </a:rPr>
              <a:t>Presentatie</a:t>
            </a:r>
          </a:p>
        </p:txBody>
      </p:sp>
      <p:sp>
        <p:nvSpPr>
          <p:cNvPr id="4" name="Tekstvak 8"/>
          <p:cNvSpPr txBox="1"/>
          <p:nvPr/>
        </p:nvSpPr>
        <p:spPr>
          <a:xfrm>
            <a:off x="4167413" y="1311537"/>
            <a:ext cx="60305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  <a:latin typeface="Century Gothic"/>
                <a:cs typeface="Century Gothic"/>
              </a:rPr>
              <a:t>CSS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052" y="2953334"/>
            <a:ext cx="8612304" cy="2897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al 1"/>
          <p:cNvSpPr/>
          <p:nvPr/>
        </p:nvSpPr>
        <p:spPr>
          <a:xfrm>
            <a:off x="3386479" y="209986"/>
            <a:ext cx="2146787" cy="214678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ekstvak 7"/>
          <p:cNvSpPr txBox="1"/>
          <p:nvPr/>
        </p:nvSpPr>
        <p:spPr>
          <a:xfrm>
            <a:off x="3968444" y="833744"/>
            <a:ext cx="103105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accent5">
                    <a:lumMod val="75000"/>
                  </a:schemeClr>
                </a:solidFill>
                <a:latin typeface="Century Gothic"/>
                <a:cs typeface="Century Gothic"/>
              </a:rPr>
              <a:t>gedrag</a:t>
            </a:r>
            <a:endParaRPr lang="nl-NL" dirty="0">
              <a:solidFill>
                <a:schemeClr val="accent5">
                  <a:lumMod val="7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4" name="Tekstvak 8"/>
          <p:cNvSpPr txBox="1"/>
          <p:nvPr/>
        </p:nvSpPr>
        <p:spPr>
          <a:xfrm>
            <a:off x="4044862" y="1311537"/>
            <a:ext cx="87876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  <a:latin typeface="Century Gothic"/>
                <a:cs typeface="Century Gothic"/>
              </a:rPr>
              <a:t>ECMA</a:t>
            </a:r>
            <a:endParaRPr lang="nl-NL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1229" y="3790950"/>
            <a:ext cx="2581275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al 1"/>
          <p:cNvSpPr/>
          <p:nvPr/>
        </p:nvSpPr>
        <p:spPr>
          <a:xfrm>
            <a:off x="3301636" y="1920767"/>
            <a:ext cx="2481665" cy="248166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ekstvak 7"/>
          <p:cNvSpPr txBox="1"/>
          <p:nvPr/>
        </p:nvSpPr>
        <p:spPr>
          <a:xfrm>
            <a:off x="3930736" y="2821791"/>
            <a:ext cx="13177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chemeClr val="accent5">
                    <a:lumMod val="75000"/>
                  </a:schemeClr>
                </a:solidFill>
                <a:latin typeface="Century Gothic"/>
                <a:cs typeface="Century Gothic"/>
              </a:rPr>
              <a:t>structuur</a:t>
            </a:r>
            <a:endParaRPr lang="nl-NL" dirty="0">
              <a:solidFill>
                <a:schemeClr val="accent5">
                  <a:lumMod val="7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4" name="Tekstvak 8"/>
          <p:cNvSpPr txBox="1"/>
          <p:nvPr/>
        </p:nvSpPr>
        <p:spPr>
          <a:xfrm>
            <a:off x="4091997" y="3299584"/>
            <a:ext cx="88057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  <a:latin typeface="Century Gothic"/>
                <a:cs typeface="Century Gothic"/>
              </a:rPr>
              <a:t>HTML</a:t>
            </a:r>
            <a:endParaRPr lang="nl-NL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Data-star-trek-the-next-generation-31158762-1024-76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Afgeronde rechthoek 3"/>
          <p:cNvSpPr/>
          <p:nvPr/>
        </p:nvSpPr>
        <p:spPr>
          <a:xfrm>
            <a:off x="5551995" y="1563943"/>
            <a:ext cx="2497874" cy="1647915"/>
          </a:xfrm>
          <a:prstGeom prst="roundRect">
            <a:avLst/>
          </a:prstGeom>
          <a:solidFill>
            <a:srgbClr val="1C88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5400" dirty="0" smtClean="0"/>
              <a:t>data</a:t>
            </a:r>
            <a:endParaRPr lang="nl-NL" sz="5400" dirty="0"/>
          </a:p>
        </p:txBody>
      </p:sp>
    </p:spTree>
    <p:extLst>
      <p:ext uri="{BB962C8B-B14F-4D97-AF65-F5344CB8AC3E}">
        <p14:creationId xmlns="" xmlns:p14="http://schemas.microsoft.com/office/powerpoint/2010/main" val="28435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1"/>
          </a:solidFill>
          <a:prstDash val="lgDash"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7360</TotalTime>
  <Words>863</Words>
  <Application>Microsoft Office PowerPoint</Application>
  <PresentationFormat>Diavoorstelling (4:3)</PresentationFormat>
  <Paragraphs>339</Paragraphs>
  <Slides>49</Slides>
  <Notes>15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49</vt:i4>
      </vt:variant>
    </vt:vector>
  </HeadingPairs>
  <TitlesOfParts>
    <vt:vector size="50" baseType="lpstr">
      <vt:lpstr>Office-thema</vt:lpstr>
      <vt:lpstr>Frontend development</vt:lpstr>
      <vt:lpstr>Dia 2</vt:lpstr>
      <vt:lpstr>Het web</vt:lpstr>
      <vt:lpstr>Dia 4</vt:lpstr>
      <vt:lpstr>Dia 5</vt:lpstr>
      <vt:lpstr>Dia 6</vt:lpstr>
      <vt:lpstr>Dia 7</vt:lpstr>
      <vt:lpstr>Dia 8</vt:lpstr>
      <vt:lpstr>Dia 9</vt:lpstr>
      <vt:lpstr>Dia 10</vt:lpstr>
      <vt:lpstr>Dia 11</vt:lpstr>
      <vt:lpstr>Dia 12</vt:lpstr>
      <vt:lpstr>Dia 13</vt:lpstr>
      <vt:lpstr>Dia 14</vt:lpstr>
      <vt:lpstr>Dia 15</vt:lpstr>
      <vt:lpstr>Dia 16</vt:lpstr>
      <vt:lpstr>Dia 17</vt:lpstr>
      <vt:lpstr>Dia 18</vt:lpstr>
      <vt:lpstr>Dia 19</vt:lpstr>
      <vt:lpstr>Dia 20</vt:lpstr>
      <vt:lpstr>Dia 21</vt:lpstr>
      <vt:lpstr>Dia 22</vt:lpstr>
      <vt:lpstr>Dia 23</vt:lpstr>
      <vt:lpstr>Dia 24</vt:lpstr>
      <vt:lpstr>Dia 25</vt:lpstr>
      <vt:lpstr>Dia 26</vt:lpstr>
      <vt:lpstr>HTML</vt:lpstr>
      <vt:lpstr>Dia 28</vt:lpstr>
      <vt:lpstr>Dia 29</vt:lpstr>
      <vt:lpstr>Dia 30</vt:lpstr>
      <vt:lpstr>Dia 31</vt:lpstr>
      <vt:lpstr>Dia 32</vt:lpstr>
      <vt:lpstr>Dia 33</vt:lpstr>
      <vt:lpstr>Dia 34</vt:lpstr>
      <vt:lpstr>Dia 35</vt:lpstr>
      <vt:lpstr>Dia 36</vt:lpstr>
      <vt:lpstr>Dia 37</vt:lpstr>
      <vt:lpstr>Dia 38</vt:lpstr>
      <vt:lpstr>Dia 39</vt:lpstr>
      <vt:lpstr>Dia 40</vt:lpstr>
      <vt:lpstr>Dia 41</vt:lpstr>
      <vt:lpstr>Dia 42</vt:lpstr>
      <vt:lpstr>Dia 43</vt:lpstr>
      <vt:lpstr>Dia 44</vt:lpstr>
      <vt:lpstr>Dia 45</vt:lpstr>
      <vt:lpstr>Dia 46</vt:lpstr>
      <vt:lpstr>Dia 47</vt:lpstr>
      <vt:lpstr>Weekopdracht 1</vt:lpstr>
      <vt:lpstr>Dia 49</vt:lpstr>
    </vt:vector>
  </TitlesOfParts>
  <Company>Hogeschool Rotterdam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IMP01</dc:title>
  <dc:creator>HRS HRS</dc:creator>
  <cp:lastModifiedBy>Boyd</cp:lastModifiedBy>
  <cp:revision>205</cp:revision>
  <dcterms:created xsi:type="dcterms:W3CDTF">2012-08-13T08:45:24Z</dcterms:created>
  <dcterms:modified xsi:type="dcterms:W3CDTF">2014-09-03T06:13:08Z</dcterms:modified>
</cp:coreProperties>
</file>